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441" r:id="rId2"/>
    <p:sldId id="639" r:id="rId3"/>
    <p:sldId id="638" r:id="rId4"/>
    <p:sldId id="641" r:id="rId5"/>
    <p:sldId id="640" r:id="rId6"/>
    <p:sldId id="642" r:id="rId7"/>
    <p:sldId id="648" r:id="rId8"/>
    <p:sldId id="643" r:id="rId9"/>
    <p:sldId id="646" r:id="rId10"/>
    <p:sldId id="644" r:id="rId11"/>
  </p:sldIdLst>
  <p:sldSz cx="16257588" cy="9144000"/>
  <p:notesSz cx="6858000" cy="9144000"/>
  <p:defaultTextStyle>
    <a:defPPr>
      <a:defRPr lang="en-US"/>
    </a:defPPr>
    <a:lvl1pPr algn="l" defTabSz="72495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724952" indent="-216957" algn="l" defTabSz="72495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1449902" indent="-433912" algn="l" defTabSz="72495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2176617" indent="-652632" algn="l" defTabSz="72495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2901569" indent="-869589" algn="l" defTabSz="72495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539975" algn="l" defTabSz="507995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3047970" algn="l" defTabSz="507995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555964" algn="l" defTabSz="507995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4063959" algn="l" defTabSz="507995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245">
          <p15:clr>
            <a:srgbClr val="A4A3A4"/>
          </p15:clr>
        </p15:guide>
        <p15:guide id="2" orient="horz" pos="5588">
          <p15:clr>
            <a:srgbClr val="A4A3A4"/>
          </p15:clr>
        </p15:guide>
        <p15:guide id="3" orient="horz" pos="2273">
          <p15:clr>
            <a:srgbClr val="A4A3A4"/>
          </p15:clr>
        </p15:guide>
        <p15:guide id="4" orient="horz" pos="2033">
          <p15:clr>
            <a:srgbClr val="A4A3A4"/>
          </p15:clr>
        </p15:guide>
        <p15:guide id="5" orient="horz" pos="166">
          <p15:clr>
            <a:srgbClr val="A4A3A4"/>
          </p15:clr>
        </p15:guide>
        <p15:guide id="6" orient="horz" pos="2838">
          <p15:clr>
            <a:srgbClr val="A4A3A4"/>
          </p15:clr>
        </p15:guide>
        <p15:guide id="7" orient="horz" pos="498">
          <p15:clr>
            <a:srgbClr val="A4A3A4"/>
          </p15:clr>
        </p15:guide>
        <p15:guide id="8" orient="horz" pos="1313">
          <p15:clr>
            <a:srgbClr val="A4A3A4"/>
          </p15:clr>
        </p15:guide>
        <p15:guide id="9" pos="10080">
          <p15:clr>
            <a:srgbClr val="A4A3A4"/>
          </p15:clr>
        </p15:guide>
        <p15:guide id="10" pos="5121">
          <p15:clr>
            <a:srgbClr val="A4A3A4"/>
          </p15:clr>
        </p15:guide>
        <p15:guide id="11" pos="9732">
          <p15:clr>
            <a:srgbClr val="A4A3A4"/>
          </p15:clr>
        </p15:guide>
        <p15:guide id="12" pos="160">
          <p15:clr>
            <a:srgbClr val="A4A3A4"/>
          </p15:clr>
        </p15:guide>
        <p15:guide id="13" pos="51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8B2A9"/>
    <a:srgbClr val="EAEAEA"/>
    <a:srgbClr val="3194A4"/>
    <a:srgbClr val="32607D"/>
    <a:srgbClr val="31607D"/>
    <a:srgbClr val="FFFFFF"/>
    <a:srgbClr val="BD081C"/>
    <a:srgbClr val="BF607D"/>
    <a:srgbClr val="EBEBEB"/>
    <a:srgbClr val="4481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23" autoAdjust="0"/>
    <p:restoredTop sz="92676" autoAdjust="0"/>
  </p:normalViewPr>
  <p:slideViewPr>
    <p:cSldViewPr snapToGrid="0" snapToObjects="1">
      <p:cViewPr varScale="1">
        <p:scale>
          <a:sx n="85" d="100"/>
          <a:sy n="85" d="100"/>
        </p:scale>
        <p:origin x="800" y="192"/>
      </p:cViewPr>
      <p:guideLst>
        <p:guide orient="horz" pos="5245"/>
        <p:guide orient="horz" pos="5588"/>
        <p:guide orient="horz" pos="2273"/>
        <p:guide orient="horz" pos="2033"/>
        <p:guide orient="horz" pos="166"/>
        <p:guide orient="horz" pos="2838"/>
        <p:guide orient="horz" pos="498"/>
        <p:guide orient="horz" pos="1313"/>
        <p:guide pos="10080"/>
        <p:guide pos="5121"/>
        <p:guide pos="9732"/>
        <p:guide pos="160"/>
        <p:guide pos="5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91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09869-8828-9248-AB44-00BEE2765DEB}" type="datetimeFigureOut">
              <a:rPr lang="en-US" smtClean="0"/>
              <a:t>8/4/23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38341-34F6-A846-B97B-303C45A85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500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77C18-3C5D-F34B-B0BF-0447D92CA561}" type="datetimeFigureOut">
              <a:rPr lang="en-US" smtClean="0"/>
              <a:t>8/4/23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3CEC9-07F1-5646-ADA6-7D9760F8F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825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258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133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ash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F4F9A9F-7896-57EC-90FF-0D3299EEFA87}"/>
              </a:ext>
            </a:extLst>
          </p:cNvPr>
          <p:cNvGrpSpPr/>
          <p:nvPr userDrawn="1"/>
        </p:nvGrpSpPr>
        <p:grpSpPr>
          <a:xfrm>
            <a:off x="6508145" y="2957911"/>
            <a:ext cx="3246767" cy="3246751"/>
            <a:chOff x="6508145" y="2957911"/>
            <a:chExt cx="3246767" cy="3246751"/>
          </a:xfrm>
        </p:grpSpPr>
        <p:sp>
          <p:nvSpPr>
            <p:cNvPr id="4" name="Shape 6"/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1680EF3-12A4-4FF0-59F3-2BD19BDDDAF8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9" name="Shape 29">
                <a:extLst>
                  <a:ext uri="{FF2B5EF4-FFF2-40B4-BE49-F238E27FC236}">
                    <a16:creationId xmlns:a16="http://schemas.microsoft.com/office/drawing/2014/main" id="{59A1D131-DAB0-F147-12D3-D4AFEEFE2CF3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pic>
            <p:nvPicPr>
              <p:cNvPr id="10" name="Picture 9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3EFFB8B4-2534-726B-3F00-F3CE3054CB5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4527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+ Corporate Image (Full) 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462705_10100239331005570_1408880881_o.jpg"/>
          <p:cNvPicPr/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4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6257588" cy="9144000"/>
          </a:xfrm>
          <a:prstGeom prst="rect">
            <a:avLst/>
          </a:prstGeom>
          <a:ln w="3175">
            <a:miter lim="400000"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708" y="4867955"/>
            <a:ext cx="15231059" cy="913842"/>
          </a:xfrm>
        </p:spPr>
        <p:txBody>
          <a:bodyPr lIns="0" rIns="0"/>
          <a:lstStyle>
            <a:lvl1pPr marL="0" indent="0" algn="ctr">
              <a:buNone/>
              <a:defRPr sz="4300" b="0" i="1">
                <a:solidFill>
                  <a:srgbClr val="EBEBEB"/>
                </a:solidFill>
                <a:latin typeface="Georgia"/>
                <a:cs typeface="Georgia"/>
              </a:defRPr>
            </a:lvl1pPr>
            <a:lvl2pPr marL="725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8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4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9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5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708" y="3767328"/>
            <a:ext cx="15231061" cy="1106387"/>
          </a:xfrm>
        </p:spPr>
        <p:txBody>
          <a:bodyPr lIns="0" rIns="0" anchor="ctr">
            <a:noAutofit/>
          </a:bodyPr>
          <a:lstStyle>
            <a:lvl1pPr algn="ctr">
              <a:defRPr sz="700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80829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Full Bleed - Custom No Branding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6257588" cy="9144000"/>
          </a:xfrm>
        </p:spPr>
        <p:txBody>
          <a:bodyPr anchor="ctr"/>
          <a:lstStyle>
            <a:lvl1pPr marL="0" marR="0" indent="0" algn="ctr" defTabSz="724952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  </a:t>
            </a:r>
          </a:p>
          <a:p>
            <a:r>
              <a:rPr lang="en-US" dirty="0"/>
              <a:t>(Image Full Bleed - Custom No Branding)</a:t>
            </a:r>
            <a:br>
              <a:rPr lang="en-US" dirty="0"/>
            </a:br>
            <a:r>
              <a:rPr lang="en-US" dirty="0"/>
              <a:t>Set transparency on image to allow black to bleed through to get text to pop when needed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84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80" y="1407547"/>
            <a:ext cx="14632887" cy="512064"/>
          </a:xfrm>
        </p:spPr>
        <p:txBody>
          <a:bodyPr anchor="t"/>
          <a:lstStyle>
            <a:lvl1pPr algn="ctr">
              <a:defRPr sz="3100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9023" y="2432843"/>
            <a:ext cx="14772589" cy="5504515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 sz="2000"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79" y="770236"/>
            <a:ext cx="14632888" cy="618302"/>
          </a:xfrm>
        </p:spPr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0" name="Shape 990"/>
          <p:cNvSpPr/>
          <p:nvPr userDrawn="1"/>
        </p:nvSpPr>
        <p:spPr>
          <a:xfrm flipH="1">
            <a:off x="16457150" y="2109867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1" name="Shape 992"/>
          <p:cNvSpPr/>
          <p:nvPr userDrawn="1"/>
        </p:nvSpPr>
        <p:spPr>
          <a:xfrm flipH="1">
            <a:off x="16457150" y="3228070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2" name="Straight Connector 41"/>
          <p:cNvCxnSpPr/>
          <p:nvPr userDrawn="1"/>
        </p:nvCxnSpPr>
        <p:spPr>
          <a:xfrm flipH="1" flipV="1">
            <a:off x="16366440" y="2090161"/>
            <a:ext cx="2100411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 flipH="1">
            <a:off x="16366440" y="3229316"/>
            <a:ext cx="2100411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 flipH="1">
            <a:off x="16366440" y="3610847"/>
            <a:ext cx="2898662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Shape 992"/>
          <p:cNvSpPr/>
          <p:nvPr userDrawn="1"/>
        </p:nvSpPr>
        <p:spPr>
          <a:xfrm flipH="1">
            <a:off x="16457150" y="3623273"/>
            <a:ext cx="306991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7150" y="4350223"/>
            <a:ext cx="3069918" cy="5177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402885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80" y="1393436"/>
            <a:ext cx="14632887" cy="512064"/>
          </a:xfrm>
        </p:spPr>
        <p:txBody>
          <a:bodyPr anchor="t"/>
          <a:lstStyle>
            <a:lvl1pPr algn="ctr">
              <a:defRPr sz="3100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79" y="767145"/>
            <a:ext cx="14632888" cy="62448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7150" y="2109867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5" name="Shape 992"/>
          <p:cNvSpPr/>
          <p:nvPr userDrawn="1"/>
        </p:nvSpPr>
        <p:spPr>
          <a:xfrm flipH="1">
            <a:off x="16457150" y="3228070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 flipH="1" flipV="1">
            <a:off x="16366440" y="2090161"/>
            <a:ext cx="2100411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H="1">
            <a:off x="16366440" y="3229316"/>
            <a:ext cx="2100411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 flipH="1">
            <a:off x="16366440" y="3610847"/>
            <a:ext cx="2898662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hape 992"/>
          <p:cNvSpPr/>
          <p:nvPr userDrawn="1"/>
        </p:nvSpPr>
        <p:spPr>
          <a:xfrm flipH="1">
            <a:off x="16457150" y="3623273"/>
            <a:ext cx="306991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2" name="Shape 990"/>
          <p:cNvSpPr/>
          <p:nvPr userDrawn="1"/>
        </p:nvSpPr>
        <p:spPr>
          <a:xfrm flipH="1">
            <a:off x="16457150" y="4350223"/>
            <a:ext cx="3069918" cy="5177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88937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Lin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80" y="1959726"/>
            <a:ext cx="14632887" cy="512064"/>
          </a:xfrm>
        </p:spPr>
        <p:txBody>
          <a:bodyPr anchor="t"/>
          <a:lstStyle>
            <a:lvl1pPr algn="ctr">
              <a:defRPr sz="3100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9023" y="3110202"/>
            <a:ext cx="14772589" cy="52162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79" y="678077"/>
            <a:ext cx="14632888" cy="1266708"/>
          </a:xfrm>
        </p:spPr>
        <p:txBody>
          <a:bodyPr anchor="t"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4" name="Shape 990"/>
          <p:cNvSpPr/>
          <p:nvPr userDrawn="1"/>
        </p:nvSpPr>
        <p:spPr>
          <a:xfrm flipH="1">
            <a:off x="16457150" y="2109867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5" name="Shape 992"/>
          <p:cNvSpPr/>
          <p:nvPr userDrawn="1"/>
        </p:nvSpPr>
        <p:spPr>
          <a:xfrm flipH="1">
            <a:off x="16457150" y="3228070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6" name="Straight Connector 45"/>
          <p:cNvCxnSpPr/>
          <p:nvPr userDrawn="1"/>
        </p:nvCxnSpPr>
        <p:spPr>
          <a:xfrm flipH="1" flipV="1">
            <a:off x="16366440" y="2090161"/>
            <a:ext cx="2100411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 flipH="1">
            <a:off x="16366440" y="3229316"/>
            <a:ext cx="2100411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 userDrawn="1"/>
        </p:nvCxnSpPr>
        <p:spPr>
          <a:xfrm flipH="1">
            <a:off x="16366440" y="3610847"/>
            <a:ext cx="2898662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Shape 992"/>
          <p:cNvSpPr/>
          <p:nvPr userDrawn="1"/>
        </p:nvSpPr>
        <p:spPr>
          <a:xfrm flipH="1">
            <a:off x="16457150" y="3623273"/>
            <a:ext cx="306991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3" name="Shape 990"/>
          <p:cNvSpPr/>
          <p:nvPr userDrawn="1"/>
        </p:nvSpPr>
        <p:spPr>
          <a:xfrm flipH="1">
            <a:off x="16457150" y="4350223"/>
            <a:ext cx="3069918" cy="5177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6625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8101140" y="1819"/>
            <a:ext cx="8156448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64" y="1318730"/>
            <a:ext cx="7255991" cy="683387"/>
          </a:xfrm>
        </p:spPr>
        <p:txBody>
          <a:bodyPr anchor="t"/>
          <a:lstStyle>
            <a:lvl1pPr algn="l">
              <a:defRPr sz="3100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29984" y="1819"/>
            <a:ext cx="1" cy="9140362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6413" y="0"/>
            <a:ext cx="8150225" cy="9142413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9022" y="2432843"/>
            <a:ext cx="7250533" cy="5890139"/>
          </a:xfrm>
        </p:spPr>
        <p:txBody>
          <a:bodyPr/>
          <a:lstStyle>
            <a:lvl3pPr>
              <a:defRPr sz="25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64" y="681420"/>
            <a:ext cx="7255991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29" name="Shape 990"/>
          <p:cNvSpPr/>
          <p:nvPr userDrawn="1"/>
        </p:nvSpPr>
        <p:spPr>
          <a:xfrm>
            <a:off x="-3486306" y="2109867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0" name="Shape 992"/>
          <p:cNvSpPr/>
          <p:nvPr userDrawn="1"/>
        </p:nvSpPr>
        <p:spPr>
          <a:xfrm>
            <a:off x="-3486306" y="3228070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31" name="Straight Connector 30"/>
          <p:cNvCxnSpPr/>
          <p:nvPr userDrawn="1"/>
        </p:nvCxnSpPr>
        <p:spPr>
          <a:xfrm flipV="1">
            <a:off x="-2177053" y="2090161"/>
            <a:ext cx="2100411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>
            <a:off x="-2177053" y="3229316"/>
            <a:ext cx="2100411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-2975304" y="3610847"/>
            <a:ext cx="2898662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Shape 992"/>
          <p:cNvSpPr/>
          <p:nvPr userDrawn="1"/>
        </p:nvSpPr>
        <p:spPr>
          <a:xfrm>
            <a:off x="-3214176" y="3623273"/>
            <a:ext cx="306991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5117179" y="8616408"/>
            <a:ext cx="558780" cy="24095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9" name="Shape 990"/>
          <p:cNvSpPr/>
          <p:nvPr userDrawn="1"/>
        </p:nvSpPr>
        <p:spPr>
          <a:xfrm flipH="1">
            <a:off x="-3214176" y="4350223"/>
            <a:ext cx="3069918" cy="5177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3136" y="8644223"/>
            <a:ext cx="6046419" cy="249823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8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5126" y="1819"/>
            <a:ext cx="5421512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0855126" y="0"/>
            <a:ext cx="5421512" cy="9142413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2297" y="1819"/>
            <a:ext cx="1" cy="9140362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564" y="2432843"/>
            <a:ext cx="9990850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64" y="681420"/>
            <a:ext cx="9987348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65" y="1318731"/>
            <a:ext cx="9987348" cy="680040"/>
          </a:xfrm>
        </p:spPr>
        <p:txBody>
          <a:bodyPr anchor="t"/>
          <a:lstStyle>
            <a:lvl1pPr algn="l">
              <a:defRPr sz="3100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6306" y="2109867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6306" y="3228070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304" y="2090161"/>
            <a:ext cx="2898662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4176" y="3623273"/>
            <a:ext cx="306991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5117179" y="8616408"/>
            <a:ext cx="558780" cy="24095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" name="Shape 990"/>
          <p:cNvSpPr/>
          <p:nvPr userDrawn="1"/>
        </p:nvSpPr>
        <p:spPr>
          <a:xfrm flipH="1">
            <a:off x="-3214176" y="4350223"/>
            <a:ext cx="3069918" cy="5177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3136" y="8644223"/>
            <a:ext cx="8777776" cy="249823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1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6223" y="1819"/>
            <a:ext cx="8156448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8150225" cy="9142413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68468" y="1819"/>
            <a:ext cx="1" cy="9140362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97557" y="2432843"/>
            <a:ext cx="7258535" cy="5890139"/>
          </a:xfrm>
        </p:spPr>
        <p:txBody>
          <a:bodyPr/>
          <a:lstStyle>
            <a:lvl1pPr>
              <a:defRPr>
                <a:solidFill>
                  <a:srgbClr val="4C4C4C"/>
                </a:solidFill>
              </a:defRPr>
            </a:lvl1pPr>
            <a:lvl2pPr>
              <a:defRPr>
                <a:solidFill>
                  <a:srgbClr val="4C4C4C"/>
                </a:solidFill>
              </a:defRPr>
            </a:lvl2pPr>
            <a:lvl3pPr>
              <a:defRPr>
                <a:solidFill>
                  <a:srgbClr val="4C4C4C"/>
                </a:solidFill>
              </a:defRPr>
            </a:lvl3pPr>
            <a:lvl4pPr>
              <a:defRPr>
                <a:solidFill>
                  <a:srgbClr val="4C4C4C"/>
                </a:solidFill>
              </a:defRPr>
            </a:lvl4pPr>
            <a:lvl5pPr>
              <a:defRPr>
                <a:solidFill>
                  <a:srgbClr val="4C4C4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97557" y="681420"/>
            <a:ext cx="7255991" cy="618302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8597557" y="8644223"/>
            <a:ext cx="7158319" cy="249823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597557" y="1318731"/>
            <a:ext cx="7264111" cy="683388"/>
          </a:xfrm>
        </p:spPr>
        <p:txBody>
          <a:bodyPr anchor="t"/>
          <a:lstStyle>
            <a:lvl1pPr algn="l">
              <a:defRPr sz="3100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 flipH="1">
            <a:off x="16457150" y="2109867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 flipH="1">
            <a:off x="16457150" y="3228070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6440" y="2090161"/>
            <a:ext cx="2100411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6440" y="3229316"/>
            <a:ext cx="2100411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6440" y="3610847"/>
            <a:ext cx="2898662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7150" y="3623273"/>
            <a:ext cx="306991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5117179" y="8616408"/>
            <a:ext cx="558780" cy="24095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8" name="Shape 990"/>
          <p:cNvSpPr/>
          <p:nvPr userDrawn="1"/>
        </p:nvSpPr>
        <p:spPr>
          <a:xfrm flipH="1">
            <a:off x="16457150" y="4350223"/>
            <a:ext cx="3069918" cy="5177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69838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1819"/>
            <a:ext cx="543234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-29882" y="-14941"/>
            <a:ext cx="5462226" cy="9175701"/>
          </a:xfrm>
          <a:solidFill>
            <a:schemeClr val="tx1"/>
          </a:solidFill>
          <a:ln>
            <a:noFill/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62459" y="2432843"/>
            <a:ext cx="10130016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62458" y="681420"/>
            <a:ext cx="10126465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2459" y="8644223"/>
            <a:ext cx="8661566" cy="249823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62459" y="1318731"/>
            <a:ext cx="10126464" cy="512064"/>
          </a:xfrm>
        </p:spPr>
        <p:txBody>
          <a:bodyPr anchor="t"/>
          <a:lstStyle>
            <a:lvl1pPr algn="l">
              <a:defRPr sz="3100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5436328" y="1819"/>
            <a:ext cx="1" cy="9140362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/>
          </a:p>
        </p:txBody>
      </p:sp>
      <p:sp>
        <p:nvSpPr>
          <p:cNvPr id="26" name="Shape 990"/>
          <p:cNvSpPr/>
          <p:nvPr userDrawn="1"/>
        </p:nvSpPr>
        <p:spPr>
          <a:xfrm flipH="1">
            <a:off x="16457150" y="2109867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7" name="Shape 992"/>
          <p:cNvSpPr/>
          <p:nvPr userDrawn="1"/>
        </p:nvSpPr>
        <p:spPr>
          <a:xfrm flipH="1">
            <a:off x="16457150" y="3228070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6440" y="2090161"/>
            <a:ext cx="2100411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6440" y="3229316"/>
            <a:ext cx="2100411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6440" y="3610847"/>
            <a:ext cx="2898662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7150" y="3623273"/>
            <a:ext cx="306991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hape 990"/>
          <p:cNvSpPr/>
          <p:nvPr userDrawn="1"/>
        </p:nvSpPr>
        <p:spPr>
          <a:xfrm flipH="1">
            <a:off x="16457150" y="4350223"/>
            <a:ext cx="3069918" cy="5177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28750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5126" y="1819"/>
            <a:ext cx="5421512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1414832" y="502524"/>
            <a:ext cx="4273222" cy="8209805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34943" y="1497149"/>
            <a:ext cx="3384620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2297" y="1819"/>
            <a:ext cx="1" cy="9140362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564" y="2432843"/>
            <a:ext cx="9990850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64" y="681420"/>
            <a:ext cx="9987348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65" y="1318731"/>
            <a:ext cx="9987348" cy="680040"/>
          </a:xfrm>
        </p:spPr>
        <p:txBody>
          <a:bodyPr anchor="t"/>
          <a:lstStyle>
            <a:lvl1pPr algn="l">
              <a:defRPr sz="3100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6306" y="2109867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6306" y="3228070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304" y="2090161"/>
            <a:ext cx="2898662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4176" y="3623273"/>
            <a:ext cx="306991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4" name="Shape 990"/>
          <p:cNvSpPr/>
          <p:nvPr userDrawn="1"/>
        </p:nvSpPr>
        <p:spPr>
          <a:xfrm flipH="1">
            <a:off x="-3214176" y="4350223"/>
            <a:ext cx="3069918" cy="5177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3136" y="8644223"/>
            <a:ext cx="8777776" cy="249823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Thi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EBFDDA-A09E-F7B6-3D7F-5E1E3BCF5B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572" y="0"/>
            <a:ext cx="16257588" cy="25694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708" y="3949460"/>
            <a:ext cx="15231061" cy="1106387"/>
          </a:xfrm>
        </p:spPr>
        <p:txBody>
          <a:bodyPr lIns="0" rIns="0" anchor="ctr">
            <a:noAutofit/>
          </a:bodyPr>
          <a:lstStyle>
            <a:lvl1pPr algn="ctr">
              <a:defRPr sz="7000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708" y="5049616"/>
            <a:ext cx="15231059" cy="913842"/>
          </a:xfrm>
        </p:spPr>
        <p:txBody>
          <a:bodyPr lIns="0" rIns="0"/>
          <a:lstStyle>
            <a:lvl1pPr marL="0" indent="0" algn="ctr">
              <a:buNone/>
              <a:defRPr sz="4500" b="0" i="1">
                <a:solidFill>
                  <a:schemeClr val="tx2"/>
                </a:solidFill>
                <a:latin typeface="Georgia"/>
                <a:cs typeface="Georgia"/>
              </a:defRPr>
            </a:lvl1pPr>
            <a:lvl2pPr marL="725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8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4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9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5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980" y="6486640"/>
            <a:ext cx="9707629" cy="394611"/>
          </a:xfrm>
        </p:spPr>
        <p:txBody>
          <a:bodyPr anchor="ctr"/>
          <a:lstStyle>
            <a:lvl1pPr marL="0" indent="0" algn="ctr">
              <a:buNone/>
              <a:defRPr sz="2600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30"/>
          <p:cNvSpPr/>
          <p:nvPr userDrawn="1"/>
        </p:nvSpPr>
        <p:spPr>
          <a:xfrm>
            <a:off x="-12572" y="2549698"/>
            <a:ext cx="16306801" cy="1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/>
          </a:p>
        </p:txBody>
      </p:sp>
      <p:sp>
        <p:nvSpPr>
          <p:cNvPr id="13" name="Content Placeholder 12"/>
          <p:cNvSpPr>
            <a:spLocks noGrp="1"/>
          </p:cNvSpPr>
          <p:nvPr userDrawn="1">
            <p:ph sz="quarter" idx="16" hasCustomPrompt="1"/>
          </p:nvPr>
        </p:nvSpPr>
        <p:spPr>
          <a:xfrm>
            <a:off x="3268643" y="6908364"/>
            <a:ext cx="9720303" cy="367910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D59245-1C1B-75EB-348F-7D19342F77DA}"/>
              </a:ext>
            </a:extLst>
          </p:cNvPr>
          <p:cNvGrpSpPr/>
          <p:nvPr userDrawn="1"/>
        </p:nvGrpSpPr>
        <p:grpSpPr>
          <a:xfrm>
            <a:off x="7583615" y="671813"/>
            <a:ext cx="1088772" cy="1088772"/>
            <a:chOff x="7583615" y="671813"/>
            <a:chExt cx="1088772" cy="1088772"/>
          </a:xfrm>
        </p:grpSpPr>
        <p:sp>
          <p:nvSpPr>
            <p:cNvPr id="11" name="Shape 432"/>
            <p:cNvSpPr/>
            <p:nvPr/>
          </p:nvSpPr>
          <p:spPr>
            <a:xfrm>
              <a:off x="7583615" y="671813"/>
              <a:ext cx="1088772" cy="1088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800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/>
            </a:p>
          </p:txBody>
        </p:sp>
        <p:pic>
          <p:nvPicPr>
            <p:cNvPr id="14" name="Picture 13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EE316650-B5D4-8290-7531-D87015EA51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683628" y="76175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68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36076" y="-1819"/>
            <a:ext cx="5421512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0879316" y="753251"/>
            <a:ext cx="5274685" cy="7757875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25162" y="1552172"/>
            <a:ext cx="338299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2297" y="1819"/>
            <a:ext cx="1" cy="9140362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564" y="2432843"/>
            <a:ext cx="9990850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64" y="681420"/>
            <a:ext cx="9987348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5117179" y="8628503"/>
            <a:ext cx="558780" cy="24095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65" y="1318731"/>
            <a:ext cx="9987348" cy="680040"/>
          </a:xfrm>
        </p:spPr>
        <p:txBody>
          <a:bodyPr anchor="t"/>
          <a:lstStyle>
            <a:lvl1pPr algn="l">
              <a:defRPr sz="3100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6306" y="2109867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6306" y="3228070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304" y="2090161"/>
            <a:ext cx="2898662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4176" y="3623273"/>
            <a:ext cx="306991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4" name="Shape 990"/>
          <p:cNvSpPr/>
          <p:nvPr userDrawn="1"/>
        </p:nvSpPr>
        <p:spPr>
          <a:xfrm flipH="1">
            <a:off x="-3214176" y="4350223"/>
            <a:ext cx="3069918" cy="5177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3136" y="8644223"/>
            <a:ext cx="8777776" cy="249823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82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593" y="1819"/>
            <a:ext cx="5421512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574299" y="502524"/>
            <a:ext cx="4273222" cy="8209805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94410" y="1497149"/>
            <a:ext cx="3384620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764" y="1819"/>
            <a:ext cx="1" cy="9140362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6395" y="2432843"/>
            <a:ext cx="9990850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6395" y="681420"/>
            <a:ext cx="9987348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6396" y="1318731"/>
            <a:ext cx="9987348" cy="680040"/>
          </a:xfrm>
        </p:spPr>
        <p:txBody>
          <a:bodyPr anchor="t"/>
          <a:lstStyle>
            <a:lvl1pPr algn="l">
              <a:defRPr sz="3100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6306" y="2109867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6306" y="3228070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304" y="2090161"/>
            <a:ext cx="2898662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4176" y="3623273"/>
            <a:ext cx="306991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2459" y="8644223"/>
            <a:ext cx="8661566" cy="249823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3" name="Shape 990"/>
          <p:cNvSpPr/>
          <p:nvPr userDrawn="1"/>
        </p:nvSpPr>
        <p:spPr>
          <a:xfrm flipH="1">
            <a:off x="-3214176" y="4350223"/>
            <a:ext cx="3069918" cy="5177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67919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819"/>
            <a:ext cx="5421512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43240" y="753251"/>
            <a:ext cx="5274685" cy="7757875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89086" y="1552172"/>
            <a:ext cx="338299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6221" y="1819"/>
            <a:ext cx="1" cy="9140362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6396" y="2432843"/>
            <a:ext cx="9990850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6396" y="681420"/>
            <a:ext cx="9987348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5117179" y="8628503"/>
            <a:ext cx="558780" cy="24095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6397" y="1318731"/>
            <a:ext cx="9987348" cy="680040"/>
          </a:xfrm>
        </p:spPr>
        <p:txBody>
          <a:bodyPr anchor="t"/>
          <a:lstStyle>
            <a:lvl1pPr algn="l">
              <a:defRPr sz="3100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6306" y="2109867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6306" y="3228070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304" y="2090161"/>
            <a:ext cx="2898662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4176" y="3623273"/>
            <a:ext cx="306991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2459" y="8644223"/>
            <a:ext cx="8661566" cy="249823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2" name="Shape 990"/>
          <p:cNvSpPr/>
          <p:nvPr userDrawn="1"/>
        </p:nvSpPr>
        <p:spPr>
          <a:xfrm flipH="1">
            <a:off x="-3214176" y="4350223"/>
            <a:ext cx="3069918" cy="5177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51257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700" y="247650"/>
            <a:ext cx="3046413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511" y="247650"/>
            <a:ext cx="3046413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8340" y="247650"/>
            <a:ext cx="3046413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952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5182" y="247650"/>
            <a:ext cx="3046413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952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2371" y="247650"/>
            <a:ext cx="3046413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952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700" y="5801596"/>
            <a:ext cx="3046413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952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511" y="5801596"/>
            <a:ext cx="3046413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952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2371" y="5801596"/>
            <a:ext cx="3046413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952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5182" y="5801596"/>
            <a:ext cx="3046413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952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8340" y="5801596"/>
            <a:ext cx="3046413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952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576" y="3504726"/>
            <a:ext cx="15688436" cy="2134549"/>
          </a:xfrm>
        </p:spPr>
        <p:txBody>
          <a:bodyPr anchor="ctr"/>
          <a:lstStyle>
            <a:lvl1pPr>
              <a:lnSpc>
                <a:spcPct val="9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498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700" y="2570163"/>
            <a:ext cx="3046413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511" y="2570163"/>
            <a:ext cx="3046413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8340" y="2570163"/>
            <a:ext cx="3046413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952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5182" y="2570163"/>
            <a:ext cx="3046413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952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2371" y="2570163"/>
            <a:ext cx="3046413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952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700" y="5801596"/>
            <a:ext cx="3046413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952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511" y="5801596"/>
            <a:ext cx="3046413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952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2371" y="5801596"/>
            <a:ext cx="3046413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952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5182" y="5801596"/>
            <a:ext cx="3046413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952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8340" y="5801596"/>
            <a:ext cx="3046413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952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350" y="756125"/>
            <a:ext cx="14632888" cy="6183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04672" y="1393436"/>
            <a:ext cx="14632887" cy="512064"/>
          </a:xfrm>
        </p:spPr>
        <p:txBody>
          <a:bodyPr anchor="t"/>
          <a:lstStyle>
            <a:lvl1pPr algn="ctr">
              <a:defRPr sz="3100" b="0" i="1">
                <a:solidFill>
                  <a:schemeClr val="tx2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</p:spTree>
    <p:extLst>
      <p:ext uri="{BB962C8B-B14F-4D97-AF65-F5344CB8AC3E}">
        <p14:creationId xmlns:p14="http://schemas.microsoft.com/office/powerpoint/2010/main" val="162904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6223" y="1819"/>
            <a:ext cx="8156448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8150225" cy="9153144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8653811" y="4805317"/>
            <a:ext cx="7122137" cy="913842"/>
          </a:xfrm>
        </p:spPr>
        <p:txBody>
          <a:bodyPr lIns="0" rIns="0" anchor="t"/>
          <a:lstStyle>
            <a:lvl1pPr marL="0" indent="0" algn="ctr">
              <a:buNone/>
              <a:defRPr sz="3100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8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4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9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5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8653811" y="3859929"/>
            <a:ext cx="7122138" cy="985988"/>
          </a:xfrm>
        </p:spPr>
        <p:txBody>
          <a:bodyPr lIns="0" rIns="0" anchor="b">
            <a:noAutofit/>
          </a:bodyPr>
          <a:lstStyle>
            <a:lvl1pPr algn="ctr">
              <a:defRPr sz="5000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68468" y="1819"/>
            <a:ext cx="1" cy="9140362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47915" y="0"/>
            <a:ext cx="1" cy="9140362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2691" y="8644223"/>
            <a:ext cx="7158319" cy="249823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671" fontAlgn="auto">
              <a:spcBef>
                <a:spcPts val="0"/>
              </a:spcBef>
              <a:spcAft>
                <a:spcPts val="0"/>
              </a:spcAft>
              <a:defRPr sz="1100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4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8101140" y="1819"/>
            <a:ext cx="8156448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83" y="4805317"/>
            <a:ext cx="7125847" cy="913842"/>
          </a:xfrm>
        </p:spPr>
        <p:txBody>
          <a:bodyPr lIns="0" rIns="0" anchor="t"/>
          <a:lstStyle>
            <a:lvl1pPr marL="0" indent="0" algn="ctr">
              <a:buNone/>
              <a:defRPr sz="3100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8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4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9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5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83" y="3864810"/>
            <a:ext cx="7125848" cy="976226"/>
          </a:xfrm>
        </p:spPr>
        <p:txBody>
          <a:bodyPr lIns="0" rIns="0" anchor="b">
            <a:noAutofit/>
          </a:bodyPr>
          <a:lstStyle>
            <a:lvl1pPr algn="ctr">
              <a:defRPr sz="5000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984" y="1819"/>
            <a:ext cx="1" cy="9140362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6413" y="0"/>
            <a:ext cx="8150225" cy="9153144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18033" y="0"/>
            <a:ext cx="1" cy="9140362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9472" y="8644223"/>
            <a:ext cx="7158319" cy="249823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671" fontAlgn="auto">
              <a:spcBef>
                <a:spcPts val="0"/>
              </a:spcBef>
              <a:spcAft>
                <a:spcPts val="0"/>
              </a:spcAft>
              <a:defRPr sz="1100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70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Half and Half Custom Image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6257588" cy="9144000"/>
          </a:xfrm>
          <a:prstGeom prst="rect">
            <a:avLst/>
          </a:prstGeom>
          <a:solidFill>
            <a:srgbClr val="CDCBC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pic>
        <p:nvPicPr>
          <p:cNvPr id="13" name="Picture 1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2572" y="7828211"/>
            <a:ext cx="12192000" cy="439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971" y="7843152"/>
            <a:ext cx="3884747" cy="439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asted-image.pdf"/>
          <p:cNvPicPr/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525" y="1382523"/>
            <a:ext cx="3269876" cy="6725718"/>
          </a:xfrm>
          <a:prstGeom prst="rect">
            <a:avLst/>
          </a:prstGeom>
          <a:ln w="3175">
            <a:miter lim="400000"/>
          </a:ln>
          <a:effectLst/>
        </p:spPr>
      </p:pic>
      <p:pic>
        <p:nvPicPr>
          <p:cNvPr id="11" name="pasted-image.pdf"/>
          <p:cNvPicPr/>
          <p:nvPr userDrawn="1"/>
        </p:nvPicPr>
        <p:blipFill>
          <a:blip r:embed="rId5"/>
          <a:stretch>
            <a:fillRect/>
          </a:stretch>
        </p:blipFill>
        <p:spPr>
          <a:xfrm rot="16200000">
            <a:off x="6685585" y="-231433"/>
            <a:ext cx="6713082" cy="9965640"/>
          </a:xfrm>
          <a:prstGeom prst="rect">
            <a:avLst/>
          </a:prstGeom>
          <a:ln w="3175">
            <a:miter lim="400000"/>
          </a:ln>
          <a:effectLst/>
        </p:spPr>
      </p:pic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589744" y="2213354"/>
            <a:ext cx="2817846" cy="5044859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6043098" y="1731721"/>
            <a:ext cx="7995483" cy="6014201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</p:spTree>
    <p:extLst>
      <p:ext uri="{BB962C8B-B14F-4D97-AF65-F5344CB8AC3E}">
        <p14:creationId xmlns:p14="http://schemas.microsoft.com/office/powerpoint/2010/main" val="25471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e with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2C61908-C50C-360D-C6A1-FA8540172535}"/>
              </a:ext>
            </a:extLst>
          </p:cNvPr>
          <p:cNvGrpSpPr/>
          <p:nvPr userDrawn="1"/>
        </p:nvGrpSpPr>
        <p:grpSpPr>
          <a:xfrm>
            <a:off x="6505410" y="2948624"/>
            <a:ext cx="3246767" cy="3246751"/>
            <a:chOff x="6508145" y="2957911"/>
            <a:chExt cx="3246767" cy="3246751"/>
          </a:xfrm>
        </p:grpSpPr>
        <p:sp>
          <p:nvSpPr>
            <p:cNvPr id="8" name="Shape 6">
              <a:extLst>
                <a:ext uri="{FF2B5EF4-FFF2-40B4-BE49-F238E27FC236}">
                  <a16:creationId xmlns:a16="http://schemas.microsoft.com/office/drawing/2014/main" id="{BD10F41E-6D0B-26C2-8A78-D5F4D0BFEE5C}"/>
                </a:ext>
              </a:extLst>
            </p:cNvPr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3E3EAFB-6A66-B6B1-7661-728804BFF10F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10" name="Shape 29">
                <a:extLst>
                  <a:ext uri="{FF2B5EF4-FFF2-40B4-BE49-F238E27FC236}">
                    <a16:creationId xmlns:a16="http://schemas.microsoft.com/office/drawing/2014/main" id="{0D119D54-F695-5B43-9F2A-66CF0C3FABDC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pic>
            <p:nvPicPr>
              <p:cNvPr id="11" name="Picture 10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0AD113CA-0350-349C-1117-9CCF0D6A5AE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2529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y Title Slid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body" sz="quarter" idx="13"/>
          </p:nvPr>
        </p:nvSpPr>
        <p:spPr>
          <a:xfrm>
            <a:off x="812880" y="6706463"/>
            <a:ext cx="14631829" cy="851873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822">
              <a:lnSpc>
                <a:spcPts val="5467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name here</a:t>
            </a:r>
          </a:p>
        </p:txBody>
      </p:sp>
      <p:sp>
        <p:nvSpPr>
          <p:cNvPr id="20" name="Shape 20"/>
          <p:cNvSpPr>
            <a:spLocks noGrp="1"/>
          </p:cNvSpPr>
          <p:nvPr>
            <p:ph type="body" sz="quarter" idx="14"/>
          </p:nvPr>
        </p:nvSpPr>
        <p:spPr>
          <a:xfrm>
            <a:off x="812879" y="7336614"/>
            <a:ext cx="11524259" cy="851873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822">
              <a:lnSpc>
                <a:spcPts val="5467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title here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sz="quarter" idx="15"/>
          </p:nvPr>
        </p:nvSpPr>
        <p:spPr>
          <a:xfrm>
            <a:off x="812880" y="3615659"/>
            <a:ext cx="14631829" cy="1441778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822">
              <a:lnSpc>
                <a:spcPts val="10134"/>
              </a:lnSpc>
              <a:spcBef>
                <a:spcPts val="0"/>
              </a:spcBef>
              <a:defRPr sz="7500">
                <a:solidFill>
                  <a:srgbClr val="C0C0C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6"/>
          </p:nvPr>
        </p:nvSpPr>
        <p:spPr>
          <a:xfrm>
            <a:off x="812880" y="4969301"/>
            <a:ext cx="14631829" cy="968497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822">
              <a:spcBef>
                <a:spcPts val="0"/>
              </a:spcBef>
              <a:defRPr sz="6000">
                <a:solidFill>
                  <a:srgbClr val="C9232C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Subtitle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030240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708" y="5217982"/>
            <a:ext cx="15231061" cy="1135143"/>
          </a:xfrm>
        </p:spPr>
        <p:txBody>
          <a:bodyPr lIns="0" rIns="0" anchor="ctr">
            <a:noAutofit/>
          </a:bodyPr>
          <a:lstStyle>
            <a:lvl1pPr algn="ctr">
              <a:defRPr sz="7000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708" y="6345344"/>
            <a:ext cx="15231059" cy="913861"/>
          </a:xfrm>
        </p:spPr>
        <p:txBody>
          <a:bodyPr lIns="0" rIns="0"/>
          <a:lstStyle>
            <a:lvl1pPr marL="0" indent="0" algn="ctr">
              <a:buNone/>
              <a:defRPr sz="4500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8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4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9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5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980" y="7777206"/>
            <a:ext cx="9707629" cy="394611"/>
          </a:xfrm>
        </p:spPr>
        <p:txBody>
          <a:bodyPr anchor="ctr"/>
          <a:lstStyle>
            <a:lvl1pPr marL="0" indent="0" algn="ctr">
              <a:buNone/>
              <a:defRPr sz="26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643" y="8183989"/>
            <a:ext cx="9720303" cy="367910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7" name="Shape 430"/>
          <p:cNvSpPr/>
          <p:nvPr userDrawn="1"/>
        </p:nvSpPr>
        <p:spPr>
          <a:xfrm>
            <a:off x="-25400" y="4573354"/>
            <a:ext cx="16306801" cy="1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6885D-6D23-9739-959C-FEDE1C0A0FA9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9991"/>
            <a:ext cx="16303752" cy="4599432"/>
          </a:xfrm>
          <a:prstGeom prst="rect">
            <a:avLst/>
          </a:prstGeom>
        </p:spPr>
      </p:pic>
      <p:pic>
        <p:nvPicPr>
          <p:cNvPr id="16" name="Picture 15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0F5524DE-BEBB-A928-BDEA-8CACCE5A61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6037" y="169000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7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DD084AA-9B4D-E0B5-C124-48E72DCD43EE}"/>
              </a:ext>
            </a:extLst>
          </p:cNvPr>
          <p:cNvGrpSpPr/>
          <p:nvPr userDrawn="1"/>
        </p:nvGrpSpPr>
        <p:grpSpPr>
          <a:xfrm>
            <a:off x="7588313" y="1736166"/>
            <a:ext cx="1075492" cy="1076606"/>
            <a:chOff x="7588313" y="1736166"/>
            <a:chExt cx="1075492" cy="1076606"/>
          </a:xfrm>
        </p:grpSpPr>
        <p:sp>
          <p:nvSpPr>
            <p:cNvPr id="9" name="Shape 29"/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pic>
          <p:nvPicPr>
            <p:cNvPr id="11" name="Picture 10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046E1C39-7389-6CEC-365F-372607B6CA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708" y="3954937"/>
            <a:ext cx="15231061" cy="1095433"/>
          </a:xfrm>
        </p:spPr>
        <p:txBody>
          <a:bodyPr lIns="0" rIns="0" anchor="ctr">
            <a:noAutofit/>
          </a:bodyPr>
          <a:lstStyle>
            <a:lvl1pPr algn="ctr">
              <a:defRPr sz="7000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708" y="5055373"/>
            <a:ext cx="15231059" cy="932210"/>
          </a:xfrm>
        </p:spPr>
        <p:txBody>
          <a:bodyPr lIns="0" rIns="0"/>
          <a:lstStyle>
            <a:lvl1pPr marL="0" indent="0" algn="ctr">
              <a:buNone/>
              <a:defRPr sz="4500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8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4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9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5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980" y="6486640"/>
            <a:ext cx="9707629" cy="394611"/>
          </a:xfrm>
        </p:spPr>
        <p:txBody>
          <a:bodyPr anchor="ctr"/>
          <a:lstStyle>
            <a:lvl1pPr marL="0" indent="0" algn="ctr">
              <a:buNone/>
              <a:defRPr sz="26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643" y="6908364"/>
            <a:ext cx="9720303" cy="367910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61280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7E37DFB-E956-32D6-3921-E941CF87AC42}"/>
              </a:ext>
            </a:extLst>
          </p:cNvPr>
          <p:cNvGrpSpPr/>
          <p:nvPr userDrawn="1"/>
        </p:nvGrpSpPr>
        <p:grpSpPr>
          <a:xfrm>
            <a:off x="6245266" y="1749723"/>
            <a:ext cx="1075492" cy="1076606"/>
            <a:chOff x="7588313" y="1736166"/>
            <a:chExt cx="1075492" cy="1076606"/>
          </a:xfrm>
        </p:grpSpPr>
        <p:sp>
          <p:nvSpPr>
            <p:cNvPr id="15" name="Shape 29">
              <a:extLst>
                <a:ext uri="{FF2B5EF4-FFF2-40B4-BE49-F238E27FC236}">
                  <a16:creationId xmlns:a16="http://schemas.microsoft.com/office/drawing/2014/main" id="{591B1FE8-4074-AFBF-E12E-8A898343ED78}"/>
                </a:ext>
              </a:extLst>
            </p:cNvPr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pic>
          <p:nvPicPr>
            <p:cNvPr id="16" name="Picture 15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D8D839F8-2AF1-97C1-3783-2FDDF8D453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708" y="3938616"/>
            <a:ext cx="15231061" cy="1106387"/>
          </a:xfrm>
        </p:spPr>
        <p:txBody>
          <a:bodyPr lIns="0" rIns="0" anchor="ctr">
            <a:noAutofit/>
          </a:bodyPr>
          <a:lstStyle>
            <a:lvl1pPr algn="ctr">
              <a:defRPr sz="7000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708" y="5054545"/>
            <a:ext cx="15231059" cy="922980"/>
          </a:xfrm>
        </p:spPr>
        <p:txBody>
          <a:bodyPr lIns="0" rIns="0"/>
          <a:lstStyle>
            <a:lvl1pPr marL="0" indent="0" algn="ctr">
              <a:buNone/>
              <a:defRPr sz="4500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8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4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9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5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980" y="6486640"/>
            <a:ext cx="9707629" cy="394611"/>
          </a:xfrm>
        </p:spPr>
        <p:txBody>
          <a:bodyPr anchor="ctr"/>
          <a:lstStyle>
            <a:lvl1pPr marL="0" indent="0" algn="ctr">
              <a:buNone/>
              <a:defRPr sz="26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643" y="6908364"/>
            <a:ext cx="9720303" cy="367910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9" name="Shape 29"/>
          <p:cNvSpPr/>
          <p:nvPr userDrawn="1"/>
        </p:nvSpPr>
        <p:spPr>
          <a:xfrm flipV="1">
            <a:off x="8127999" y="1777072"/>
            <a:ext cx="1" cy="986454"/>
          </a:xfrm>
          <a:prstGeom prst="line">
            <a:avLst/>
          </a:prstGeom>
          <a:ln w="12700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8978710" y="1634810"/>
            <a:ext cx="2874144" cy="1319574"/>
          </a:xfrm>
          <a:solidFill>
            <a:srgbClr val="FFFFFF"/>
          </a:solidFill>
        </p:spPr>
        <p:txBody>
          <a:bodyPr anchor="ctr"/>
          <a:lstStyle>
            <a:lvl1pPr algn="ctr">
              <a:defRPr sz="14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Logo Here</a:t>
            </a:r>
          </a:p>
        </p:txBody>
      </p:sp>
    </p:spTree>
    <p:extLst>
      <p:ext uri="{BB962C8B-B14F-4D97-AF65-F5344CB8AC3E}">
        <p14:creationId xmlns:p14="http://schemas.microsoft.com/office/powerpoint/2010/main" val="284119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708" y="4873712"/>
            <a:ext cx="15231059" cy="932210"/>
          </a:xfrm>
        </p:spPr>
        <p:txBody>
          <a:bodyPr lIns="0" rIns="0"/>
          <a:lstStyle>
            <a:lvl1pPr marL="0" indent="0" algn="ctr">
              <a:buNone/>
              <a:defRPr sz="4300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8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4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9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5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708" y="3767328"/>
            <a:ext cx="15231061" cy="1106387"/>
          </a:xfrm>
        </p:spPr>
        <p:txBody>
          <a:bodyPr lIns="0" rIns="0" anchor="ctr">
            <a:noAutofit/>
          </a:bodyPr>
          <a:lstStyle>
            <a:lvl1pPr algn="ctr">
              <a:defRPr sz="7000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49277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Slide (Red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708" y="4873712"/>
            <a:ext cx="15231059" cy="932210"/>
          </a:xfrm>
        </p:spPr>
        <p:txBody>
          <a:bodyPr lIns="0" rIns="0"/>
          <a:lstStyle>
            <a:lvl1pPr marL="0" indent="0" algn="ctr">
              <a:buNone/>
              <a:defRPr sz="4300" b="0" i="1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8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4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9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5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708" y="3767328"/>
            <a:ext cx="15231061" cy="1106387"/>
          </a:xfrm>
        </p:spPr>
        <p:txBody>
          <a:bodyPr lIns="0" rIns="0" anchor="ctr">
            <a:noAutofit/>
          </a:bodyPr>
          <a:lstStyle>
            <a:lvl1pPr algn="ctr">
              <a:defRPr sz="700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3" name="Picture 12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9DAE67E7-4826-5153-1270-A9F0098B9FA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07185" y="1647174"/>
            <a:ext cx="832104" cy="83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49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Righ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16256000" cy="9144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8126413" y="0"/>
            <a:ext cx="8150225" cy="91421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83" y="4865081"/>
            <a:ext cx="6791763" cy="913842"/>
          </a:xfrm>
        </p:spPr>
        <p:txBody>
          <a:bodyPr lIns="0" rIns="0" anchor="t"/>
          <a:lstStyle>
            <a:lvl1pPr marL="0" indent="0" algn="r">
              <a:buNone/>
              <a:defRPr sz="4300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8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4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9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5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83" y="3754907"/>
            <a:ext cx="6791764" cy="1106387"/>
          </a:xfrm>
        </p:spPr>
        <p:txBody>
          <a:bodyPr lIns="0" rIns="0" anchor="b">
            <a:noAutofit/>
          </a:bodyPr>
          <a:lstStyle>
            <a:lvl1pPr algn="r">
              <a:defRPr sz="7000" baseline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984" y="1819"/>
            <a:ext cx="1" cy="9140362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6413" y="0"/>
            <a:ext cx="8150225" cy="9142413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33755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Lef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16256000" cy="9144000"/>
          </a:xfrm>
          <a:prstGeom prst="rect">
            <a:avLst/>
          </a:prstGeom>
        </p:spPr>
      </p:pic>
      <p:sp>
        <p:nvSpPr>
          <p:cNvPr id="12" name="Shape 45"/>
          <p:cNvSpPr/>
          <p:nvPr userDrawn="1"/>
        </p:nvSpPr>
        <p:spPr>
          <a:xfrm flipV="1">
            <a:off x="8129984" y="1819"/>
            <a:ext cx="1" cy="9140362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8150225" cy="9142413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999126" y="4865081"/>
            <a:ext cx="6791763" cy="913842"/>
          </a:xfrm>
        </p:spPr>
        <p:txBody>
          <a:bodyPr lIns="0" rIns="0" anchor="t"/>
          <a:lstStyle>
            <a:lvl1pPr marL="0" indent="0" algn="l">
              <a:buNone/>
              <a:defRPr sz="4300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8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4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9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5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8999126" y="3754907"/>
            <a:ext cx="6791764" cy="1106387"/>
          </a:xfrm>
        </p:spPr>
        <p:txBody>
          <a:bodyPr lIns="0" rIns="0" anchor="b">
            <a:noAutofit/>
          </a:bodyPr>
          <a:lstStyle>
            <a:lvl1pPr algn="l">
              <a:defRPr sz="700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511421518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17179" y="8616408"/>
            <a:ext cx="558780" cy="240952"/>
          </a:xfrm>
          <a:prstGeom prst="rect">
            <a:avLst/>
          </a:prstGeom>
        </p:spPr>
        <p:txBody>
          <a:bodyPr vert="horz" lIns="145134" tIns="72567" rIns="145134" bIns="72567" rtlCol="0" anchor="ctr"/>
          <a:lstStyle>
            <a:lvl1pPr algn="r" defTabSz="725671" fontAlgn="auto"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fld id="{4583BFC3-4EDA-3B43-A9AC-FE20F947D31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69023" y="2484159"/>
            <a:ext cx="14772589" cy="5504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12350" y="622015"/>
            <a:ext cx="14632888" cy="905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4933" y="8644223"/>
            <a:ext cx="9527723" cy="249823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ctr" defTabSz="725671" fontAlgn="auto"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9" name="Shape 171"/>
          <p:cNvSpPr/>
          <p:nvPr userDrawn="1"/>
        </p:nvSpPr>
        <p:spPr>
          <a:xfrm>
            <a:off x="808566" y="8640233"/>
            <a:ext cx="889065" cy="18466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BD081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200" b="1" dirty="0">
                <a:solidFill>
                  <a:schemeClr val="accent1"/>
                </a:solidFill>
                <a:latin typeface="Helvetica Neue"/>
                <a:cs typeface="Helvetica Neue"/>
              </a:rPr>
              <a:t>Confidential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669023" y="8616408"/>
            <a:ext cx="1312177" cy="277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7" r:id="rId2"/>
    <p:sldLayoutId id="2147483696" r:id="rId3"/>
    <p:sldLayoutId id="2147483698" r:id="rId4"/>
    <p:sldLayoutId id="2147483699" r:id="rId5"/>
    <p:sldLayoutId id="2147483700" r:id="rId6"/>
    <p:sldLayoutId id="2147483704" r:id="rId7"/>
    <p:sldLayoutId id="2147483743" r:id="rId8"/>
    <p:sldLayoutId id="2147483764" r:id="rId9"/>
    <p:sldLayoutId id="2147483702" r:id="rId10"/>
    <p:sldLayoutId id="2147483727" r:id="rId11"/>
    <p:sldLayoutId id="2147483687" r:id="rId12"/>
    <p:sldLayoutId id="2147483712" r:id="rId13"/>
    <p:sldLayoutId id="2147483706" r:id="rId14"/>
    <p:sldLayoutId id="2147483713" r:id="rId15"/>
    <p:sldLayoutId id="2147483714" r:id="rId16"/>
    <p:sldLayoutId id="2147483715" r:id="rId17"/>
    <p:sldLayoutId id="2147483716" r:id="rId18"/>
    <p:sldLayoutId id="2147483767" r:id="rId19"/>
    <p:sldLayoutId id="2147483766" r:id="rId20"/>
    <p:sldLayoutId id="2147483768" r:id="rId21"/>
    <p:sldLayoutId id="2147483769" r:id="rId22"/>
    <p:sldLayoutId id="2147483707" r:id="rId23"/>
    <p:sldLayoutId id="2147483722" r:id="rId24"/>
    <p:sldLayoutId id="2147483724" r:id="rId25"/>
    <p:sldLayoutId id="2147483723" r:id="rId26"/>
    <p:sldLayoutId id="2147483729" r:id="rId27"/>
    <p:sldLayoutId id="2147483765" r:id="rId28"/>
    <p:sldLayoutId id="2147483771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  <p:txStyles>
    <p:titleStyle>
      <a:lvl1pPr algn="ctr" defTabSz="724952" rtl="0" fontAlgn="base">
        <a:lnSpc>
          <a:spcPct val="80000"/>
        </a:lnSpc>
        <a:spcBef>
          <a:spcPct val="0"/>
        </a:spcBef>
        <a:spcAft>
          <a:spcPct val="0"/>
        </a:spcAft>
        <a:defRPr sz="5000" b="1" kern="1200">
          <a:solidFill>
            <a:schemeClr val="tx1"/>
          </a:solidFill>
          <a:latin typeface="Helvetica Neue"/>
          <a:ea typeface="ＭＳ Ｐゴシック" charset="0"/>
          <a:cs typeface="Helvetica Neue"/>
        </a:defRPr>
      </a:lvl1pPr>
      <a:lvl2pPr algn="l" defTabSz="724952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l" defTabSz="724952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l" defTabSz="724952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l" defTabSz="724952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507995" algn="l" defTabSz="724952" rtl="0" eaLnBrk="1" fontAlgn="base" hangingPunct="1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1015990" algn="l" defTabSz="724952" rtl="0" eaLnBrk="1" fontAlgn="base" hangingPunct="1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523985" algn="l" defTabSz="724952" rtl="0" eaLnBrk="1" fontAlgn="base" hangingPunct="1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2031980" algn="l" defTabSz="724952" rtl="0" eaLnBrk="1" fontAlgn="base" hangingPunct="1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0" indent="0" algn="l" defTabSz="724952" rtl="0" fontAlgn="base">
        <a:lnSpc>
          <a:spcPct val="90000"/>
        </a:lnSpc>
        <a:spcBef>
          <a:spcPts val="2000"/>
        </a:spcBef>
        <a:spcAft>
          <a:spcPct val="0"/>
        </a:spcAft>
        <a:buFont typeface="Arial" charset="0"/>
        <a:buNone/>
        <a:defRPr sz="3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1pPr>
      <a:lvl2pPr marL="300038" indent="-300038" algn="l" defTabSz="724952" rtl="0" fontAlgn="base">
        <a:lnSpc>
          <a:spcPct val="90000"/>
        </a:lnSpc>
        <a:spcBef>
          <a:spcPts val="1000"/>
        </a:spcBef>
        <a:spcAft>
          <a:spcPts val="600"/>
        </a:spcAft>
        <a:buFont typeface="Arial"/>
        <a:buChar char="•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2pPr>
      <a:lvl3pPr marL="744538" indent="-355600" algn="l" defTabSz="744538" rtl="0" fontAlgn="base">
        <a:lnSpc>
          <a:spcPct val="90000"/>
        </a:lnSpc>
        <a:spcBef>
          <a:spcPts val="1000"/>
        </a:spcBef>
        <a:spcAft>
          <a:spcPts val="600"/>
        </a:spcAft>
        <a:buFont typeface="Wingdings" charset="2"/>
        <a:buChar char="–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3pPr>
      <a:lvl4pPr marL="1138238" indent="-360363" algn="l" defTabSz="724952" rtl="0" fontAlgn="base">
        <a:lnSpc>
          <a:spcPct val="90000"/>
        </a:lnSpc>
        <a:spcBef>
          <a:spcPts val="1000"/>
        </a:spcBef>
        <a:spcAft>
          <a:spcPct val="0"/>
        </a:spcAft>
        <a:buFont typeface="Arial"/>
        <a:buChar char="•"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4pPr>
      <a:lvl5pPr marL="1141413" indent="-342900" algn="l" defTabSz="724952" rtl="0" fontAlgn="base">
        <a:lnSpc>
          <a:spcPct val="90000"/>
        </a:lnSpc>
        <a:spcBef>
          <a:spcPts val="1000"/>
        </a:spcBef>
        <a:spcAft>
          <a:spcPct val="0"/>
        </a:spcAft>
        <a:buFont typeface="Arial"/>
        <a:buChar char="•"/>
        <a:tabLst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5pPr>
      <a:lvl6pPr marL="3991189" indent="-362835" algn="l" defTabSz="725671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16859" indent="-362835" algn="l" defTabSz="725671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42531" indent="-362835" algn="l" defTabSz="725671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168202" indent="-362835" algn="l" defTabSz="725671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567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25671" algn="l" defTabSz="72567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51341" algn="l" defTabSz="72567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77013" algn="l" defTabSz="72567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02683" algn="l" defTabSz="72567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28354" algn="l" defTabSz="72567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54024" algn="l" defTabSz="72567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079695" algn="l" defTabSz="72567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05366" algn="l" defTabSz="72567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nowledge-nlp.github.io/kdd2023/" TargetMode="External"/><Relationship Id="rId2" Type="http://schemas.openxmlformats.org/officeDocument/2006/relationships/hyperlink" Target="https://knowledge-nlp.github.io/aaai2023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body" idx="13"/>
          </p:nvPr>
        </p:nvSpPr>
        <p:spPr>
          <a:xfrm>
            <a:off x="812880" y="6782766"/>
            <a:ext cx="14631829" cy="77557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1pm-5pm August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6</a:t>
            </a:r>
            <a:r>
              <a:rPr lang="en-US" altLang="zh-CN" baseline="30000" dirty="0">
                <a:solidFill>
                  <a:schemeClr val="bg1"/>
                </a:solidFill>
              </a:rPr>
              <a:t>th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42" name="Shape 142"/>
          <p:cNvSpPr>
            <a:spLocks noGrp="1"/>
          </p:cNvSpPr>
          <p:nvPr>
            <p:ph type="body" idx="14"/>
          </p:nvPr>
        </p:nvSpPr>
        <p:spPr>
          <a:xfrm>
            <a:off x="812879" y="7412917"/>
            <a:ext cx="11524259" cy="77557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Room: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Grand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43" name="Shape 143"/>
          <p:cNvSpPr>
            <a:spLocks noGrp="1"/>
          </p:cNvSpPr>
          <p:nvPr>
            <p:ph type="body" idx="15"/>
          </p:nvPr>
        </p:nvSpPr>
        <p:spPr>
          <a:xfrm>
            <a:off x="812880" y="1182364"/>
            <a:ext cx="14631829" cy="387507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</a:rPr>
              <a:t>The</a:t>
            </a:r>
            <a:r>
              <a:rPr lang="zh-CN" altLang="en-US" sz="6000" b="1" dirty="0">
                <a:solidFill>
                  <a:schemeClr val="bg1"/>
                </a:solidFill>
              </a:rPr>
              <a:t> </a:t>
            </a:r>
            <a:r>
              <a:rPr lang="en-US" altLang="zh-CN" sz="6000" b="1" dirty="0">
                <a:solidFill>
                  <a:schemeClr val="bg1"/>
                </a:solidFill>
              </a:rPr>
              <a:t>Second</a:t>
            </a:r>
            <a:r>
              <a:rPr lang="zh-CN" altLang="en-US" sz="6000" b="1" dirty="0">
                <a:solidFill>
                  <a:schemeClr val="bg1"/>
                </a:solidFill>
              </a:rPr>
              <a:t> </a:t>
            </a:r>
            <a:r>
              <a:rPr lang="en-US" altLang="zh-CN" sz="6000" b="1" dirty="0">
                <a:solidFill>
                  <a:schemeClr val="bg1"/>
                </a:solidFill>
              </a:rPr>
              <a:t>Workshop</a:t>
            </a:r>
            <a:r>
              <a:rPr lang="zh-CN" altLang="en-US" sz="6000" b="1" dirty="0">
                <a:solidFill>
                  <a:schemeClr val="bg1"/>
                </a:solidFill>
              </a:rPr>
              <a:t> </a:t>
            </a:r>
            <a:r>
              <a:rPr lang="en-US" altLang="zh-CN" sz="6000" b="1" dirty="0">
                <a:solidFill>
                  <a:schemeClr val="bg1"/>
                </a:solidFill>
              </a:rPr>
              <a:t>on</a:t>
            </a:r>
          </a:p>
          <a:p>
            <a:pPr algn="ctr"/>
            <a:r>
              <a:rPr lang="en-US" altLang="zh-CN" sz="6000" b="1" dirty="0">
                <a:solidFill>
                  <a:schemeClr val="bg1"/>
                </a:solidFill>
              </a:rPr>
              <a:t>Knowledge</a:t>
            </a:r>
            <a:r>
              <a:rPr lang="zh-CN" altLang="en-US" sz="6000" b="1" dirty="0">
                <a:solidFill>
                  <a:schemeClr val="bg1"/>
                </a:solidFill>
              </a:rPr>
              <a:t> </a:t>
            </a:r>
            <a:r>
              <a:rPr lang="en-US" altLang="zh-CN" sz="6000" b="1" dirty="0">
                <a:solidFill>
                  <a:schemeClr val="bg1"/>
                </a:solidFill>
              </a:rPr>
              <a:t>Augmented</a:t>
            </a:r>
            <a:r>
              <a:rPr lang="zh-CN" altLang="en-US" sz="6000" b="1" dirty="0">
                <a:solidFill>
                  <a:schemeClr val="bg1"/>
                </a:solidFill>
              </a:rPr>
              <a:t> </a:t>
            </a:r>
            <a:r>
              <a:rPr lang="en-US" altLang="zh-CN" sz="6000" b="1" dirty="0">
                <a:solidFill>
                  <a:schemeClr val="bg1"/>
                </a:solidFill>
              </a:rPr>
              <a:t>Methods</a:t>
            </a:r>
            <a:r>
              <a:rPr lang="zh-CN" altLang="en-US" sz="6000" b="1" dirty="0">
                <a:solidFill>
                  <a:schemeClr val="bg1"/>
                </a:solidFill>
              </a:rPr>
              <a:t> </a:t>
            </a:r>
            <a:r>
              <a:rPr lang="en-US" altLang="zh-CN" sz="6000" b="1" dirty="0">
                <a:solidFill>
                  <a:schemeClr val="bg1"/>
                </a:solidFill>
              </a:rPr>
              <a:t>for</a:t>
            </a:r>
            <a:r>
              <a:rPr lang="zh-CN" altLang="en-US" sz="6000" b="1" dirty="0">
                <a:solidFill>
                  <a:schemeClr val="bg1"/>
                </a:solidFill>
              </a:rPr>
              <a:t> </a:t>
            </a:r>
            <a:r>
              <a:rPr lang="en-US" altLang="zh-CN" sz="6000" b="1" dirty="0">
                <a:solidFill>
                  <a:schemeClr val="bg1"/>
                </a:solidFill>
              </a:rPr>
              <a:t>NLP</a:t>
            </a:r>
          </a:p>
          <a:p>
            <a:pPr algn="ctr"/>
            <a:r>
              <a:rPr lang="en-US" altLang="zh-CN" sz="6000" b="1" dirty="0">
                <a:solidFill>
                  <a:schemeClr val="bg1"/>
                </a:solidFill>
              </a:rPr>
              <a:t>(KnowledgeNLP-KDD’23)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D85D4A-627D-0FAF-508C-175514C8B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1816" y="5203445"/>
            <a:ext cx="2972892" cy="36904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C397E6-06F6-CC43-F25D-9D705EE45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325" y="7303994"/>
            <a:ext cx="3521712" cy="158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5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C97526CE-97E0-31E2-853C-5BB01057D5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8329644"/>
              </p:ext>
            </p:extLst>
          </p:nvPr>
        </p:nvGraphicFramePr>
        <p:xfrm>
          <a:off x="644105" y="1556521"/>
          <a:ext cx="15498166" cy="695789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166055">
                  <a:extLst>
                    <a:ext uri="{9D8B030D-6E8A-4147-A177-3AD203B41FA5}">
                      <a16:colId xmlns:a16="http://schemas.microsoft.com/office/drawing/2014/main" val="389448709"/>
                    </a:ext>
                  </a:extLst>
                </a:gridCol>
                <a:gridCol w="5612345">
                  <a:extLst>
                    <a:ext uri="{9D8B030D-6E8A-4147-A177-3AD203B41FA5}">
                      <a16:colId xmlns:a16="http://schemas.microsoft.com/office/drawing/2014/main" val="3330109230"/>
                    </a:ext>
                  </a:extLst>
                </a:gridCol>
                <a:gridCol w="4719766">
                  <a:extLst>
                    <a:ext uri="{9D8B030D-6E8A-4147-A177-3AD203B41FA5}">
                      <a16:colId xmlns:a16="http://schemas.microsoft.com/office/drawing/2014/main" val="3895658873"/>
                    </a:ext>
                  </a:extLst>
                </a:gridCol>
              </a:tblGrid>
              <a:tr h="632536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Pacific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Time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Session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Speaker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173463"/>
                  </a:ext>
                </a:extLst>
              </a:tr>
              <a:tr h="632536">
                <a:tc>
                  <a:txBody>
                    <a:bodyPr/>
                    <a:lstStyle/>
                    <a:p>
                      <a:r>
                        <a:rPr lang="en-US" sz="2800" dirty="0"/>
                        <a:t>01:00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-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sz="2800" dirty="0"/>
                        <a:t>01:10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(10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mins)</a:t>
                      </a:r>
                      <a:endParaRPr lang="en-US" sz="2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Opening</a:t>
                      </a:r>
                      <a:endParaRPr lang="en-US" sz="2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807662"/>
                  </a:ext>
                </a:extLst>
              </a:tr>
              <a:tr h="632536">
                <a:tc>
                  <a:txBody>
                    <a:bodyPr/>
                    <a:lstStyle/>
                    <a:p>
                      <a:r>
                        <a:rPr lang="en-US" sz="2800" dirty="0"/>
                        <a:t>01:10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-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sz="2800" dirty="0"/>
                        <a:t>01:50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(35+5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mins)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Keynote </a:t>
                      </a:r>
                      <a:r>
                        <a:rPr lang="en-US" altLang="zh-CN" sz="2800" dirty="0"/>
                        <a:t>#</a:t>
                      </a:r>
                      <a:r>
                        <a:rPr lang="en-US" sz="28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Jiawei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Han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(UIUC)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500426"/>
                  </a:ext>
                </a:extLst>
              </a:tr>
              <a:tr h="632536">
                <a:tc>
                  <a:txBody>
                    <a:bodyPr/>
                    <a:lstStyle/>
                    <a:p>
                      <a:r>
                        <a:rPr lang="en-US" sz="2800" dirty="0"/>
                        <a:t>01:50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-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sz="2800" dirty="0"/>
                        <a:t>02:30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(35+5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mins)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256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Keynote </a:t>
                      </a:r>
                      <a:r>
                        <a:rPr lang="en-US" altLang="zh-CN" sz="2800" dirty="0"/>
                        <a:t>#2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Luna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Dong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(Meta)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9182596"/>
                  </a:ext>
                </a:extLst>
              </a:tr>
              <a:tr h="632536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02:30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-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02:45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(12+3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mins)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Oral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#1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47270"/>
                  </a:ext>
                </a:extLst>
              </a:tr>
              <a:tr h="632536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02:45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-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03:00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(12+3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mins)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Oral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#2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198452"/>
                  </a:ext>
                </a:extLst>
              </a:tr>
              <a:tr h="632536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03:00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-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03:30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(30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mins)</a:t>
                      </a:r>
                      <a:endParaRPr lang="en-US" sz="2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Poster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session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and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Coffee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break</a:t>
                      </a:r>
                      <a:endParaRPr lang="en-US" sz="2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5247490"/>
                  </a:ext>
                </a:extLst>
              </a:tr>
              <a:tr h="632536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03:30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-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04:10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(35+5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mins)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Keynote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#3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Francesco Barbieri (Snap)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16768"/>
                  </a:ext>
                </a:extLst>
              </a:tr>
              <a:tr h="632536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04:10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-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04:25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(12+3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mins)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Oral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#3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0171908"/>
                  </a:ext>
                </a:extLst>
              </a:tr>
              <a:tr h="632536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04:25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-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04:40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(12+3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mins)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Oral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#4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206017"/>
                  </a:ext>
                </a:extLst>
              </a:tr>
              <a:tr h="632536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04:40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-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05:00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(20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mins)</a:t>
                      </a:r>
                      <a:endParaRPr lang="en-US" sz="2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Closing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and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Poster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session</a:t>
                      </a:r>
                      <a:endParaRPr lang="en-US" sz="2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9051564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41F779ED-84FF-02CA-682B-12FF72AD3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Schedule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01C97A-2E85-9A27-8A98-A73FB53D5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2487" y="119879"/>
            <a:ext cx="1449784" cy="179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026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3936A1-6763-53AA-F8CA-92243525416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7FC53FE-4716-0F6F-C01E-B9A03B066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Language models </a:t>
            </a:r>
            <a:r>
              <a:rPr lang="en-US" dirty="0"/>
              <a:t>are being developed and deployed in many applications.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b="1" dirty="0"/>
              <a:t>Li</a:t>
            </a:r>
            <a:r>
              <a:rPr lang="en-US" b="1" dirty="0"/>
              <a:t>mitations and safety </a:t>
            </a:r>
            <a:r>
              <a:rPr lang="en-US" altLang="zh-CN" b="1" dirty="0"/>
              <a:t>issues</a:t>
            </a:r>
            <a:r>
              <a:rPr lang="en-US" b="1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mainly</a:t>
            </a:r>
            <a:r>
              <a:rPr lang="zh-CN" altLang="en-US" dirty="0"/>
              <a:t> </a:t>
            </a:r>
            <a:r>
              <a:rPr lang="en-US" altLang="zh-CN" dirty="0"/>
              <a:t>caused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dirty="0"/>
              <a:t>missingness of knowledge.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b="1" dirty="0"/>
              <a:t>K</a:t>
            </a:r>
            <a:r>
              <a:rPr lang="en-US" b="1" dirty="0"/>
              <a:t>nowledge</a:t>
            </a:r>
            <a:r>
              <a:rPr lang="en-US" dirty="0"/>
              <a:t> includes commonsense, world facts, domain expertise, </a:t>
            </a:r>
            <a:r>
              <a:rPr lang="en-US" altLang="zh-CN" dirty="0"/>
              <a:t>persona</a:t>
            </a:r>
            <a:r>
              <a:rPr lang="en-US" dirty="0"/>
              <a:t>, and especially unique patterns that need to be discovered from big data applications.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b="1" dirty="0"/>
              <a:t>I</a:t>
            </a:r>
            <a:r>
              <a:rPr lang="en-US" b="1" dirty="0"/>
              <a:t>ntegrating knowledge </a:t>
            </a:r>
            <a:r>
              <a:rPr lang="en-US" dirty="0"/>
              <a:t>into the training and inference processes of language models has emerged as a compelling need</a:t>
            </a:r>
            <a:r>
              <a:rPr lang="en-US" altLang="zh-CN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b="1" dirty="0"/>
              <a:t>Challenge</a:t>
            </a:r>
            <a:r>
              <a:rPr lang="zh-CN" altLang="en-US" b="1" dirty="0"/>
              <a:t> </a:t>
            </a:r>
            <a:r>
              <a:rPr lang="en-US" altLang="zh-CN" b="1" dirty="0"/>
              <a:t>#1:</a:t>
            </a:r>
            <a:r>
              <a:rPr lang="zh-CN" altLang="en-US" b="1" dirty="0"/>
              <a:t> </a:t>
            </a:r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dirty="0"/>
              <a:t>is diverse and dis</a:t>
            </a:r>
            <a:r>
              <a:rPr lang="en-US" altLang="zh-CN" dirty="0"/>
              <a:t>tributed across various resources. 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acquire relevant knowledge for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models/tasks?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b="1" dirty="0"/>
              <a:t>Challenge</a:t>
            </a:r>
            <a:r>
              <a:rPr lang="zh-CN" altLang="en-US" b="1" dirty="0"/>
              <a:t> </a:t>
            </a:r>
            <a:r>
              <a:rPr lang="en-US" altLang="zh-CN" b="1" dirty="0"/>
              <a:t>#2: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 effectively represent and use the acquired knowledge to improve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performance?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b="1" dirty="0"/>
              <a:t>Challenge</a:t>
            </a:r>
            <a:r>
              <a:rPr lang="zh-CN" altLang="en-US" b="1" dirty="0"/>
              <a:t> </a:t>
            </a:r>
            <a:r>
              <a:rPr lang="en-US" altLang="zh-CN" b="1" dirty="0"/>
              <a:t>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F779ED-84FF-02CA-682B-12FF72AD3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NLP?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01C97A-2E85-9A27-8A98-A73FB53D5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2487" y="119879"/>
            <a:ext cx="1449784" cy="179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6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F779ED-84FF-02CA-682B-12FF72AD3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History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Workshop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7FC53FE-4716-0F6F-C01E-B9A03B066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Survey paper: </a:t>
            </a:r>
            <a:r>
              <a:rPr lang="en-US" altLang="zh-CN" dirty="0"/>
              <a:t>“A</a:t>
            </a:r>
            <a:r>
              <a:rPr lang="en-US" dirty="0"/>
              <a:t> survey of knowledge-enhanced text generation.</a:t>
            </a:r>
            <a:r>
              <a:rPr lang="en-US" altLang="zh-CN" dirty="0"/>
              <a:t>”</a:t>
            </a:r>
            <a:r>
              <a:rPr lang="en-US" dirty="0"/>
              <a:t> ACM Computing Surveys, 2022.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Tutorial</a:t>
            </a:r>
            <a:r>
              <a:rPr lang="zh-CN" altLang="en-US" b="1" dirty="0"/>
              <a:t> </a:t>
            </a:r>
            <a:r>
              <a:rPr lang="en-US" altLang="zh-CN" b="1" dirty="0"/>
              <a:t>#1</a:t>
            </a:r>
            <a:r>
              <a:rPr lang="en-US" b="1" dirty="0"/>
              <a:t>: </a:t>
            </a:r>
            <a:r>
              <a:rPr lang="en-US" dirty="0"/>
              <a:t>Knowledge-Enriched Natural Language Generation. </a:t>
            </a:r>
            <a:r>
              <a:rPr lang="en-US" b="1" dirty="0"/>
              <a:t>EMNLP</a:t>
            </a:r>
            <a:r>
              <a:rPr lang="en-US" dirty="0"/>
              <a:t> </a:t>
            </a:r>
            <a:r>
              <a:rPr lang="en-US" b="1" dirty="0"/>
              <a:t>2021</a:t>
            </a:r>
            <a:r>
              <a:rPr lang="en-US" dirty="0"/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b="1" dirty="0"/>
              <a:t>Tutorial</a:t>
            </a:r>
            <a:r>
              <a:rPr lang="zh-CN" altLang="en-US" b="1" dirty="0"/>
              <a:t> </a:t>
            </a:r>
            <a:r>
              <a:rPr lang="en-US" altLang="zh-CN" b="1" dirty="0"/>
              <a:t>#2:</a:t>
            </a:r>
            <a:r>
              <a:rPr lang="zh-CN" altLang="en-US" b="1" dirty="0"/>
              <a:t> </a:t>
            </a:r>
            <a:r>
              <a:rPr lang="en-US" dirty="0"/>
              <a:t>Knowledge-Augmented Methods for </a:t>
            </a:r>
            <a:r>
              <a:rPr lang="en-US" altLang="zh-CN" dirty="0"/>
              <a:t>NLP</a:t>
            </a:r>
            <a:r>
              <a:rPr lang="en-US" dirty="0"/>
              <a:t>. </a:t>
            </a:r>
            <a:r>
              <a:rPr lang="en-US" b="1" dirty="0"/>
              <a:t>ACL</a:t>
            </a:r>
            <a:r>
              <a:rPr lang="en-US" dirty="0"/>
              <a:t> </a:t>
            </a:r>
            <a:r>
              <a:rPr lang="en-US" b="1" dirty="0"/>
              <a:t>2022</a:t>
            </a:r>
            <a:r>
              <a:rPr lang="en-US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b="1" dirty="0"/>
              <a:t>Tutorial</a:t>
            </a:r>
            <a:r>
              <a:rPr lang="zh-CN" altLang="en-US" b="1" dirty="0"/>
              <a:t> </a:t>
            </a:r>
            <a:r>
              <a:rPr lang="en-US" altLang="zh-CN" b="1" dirty="0"/>
              <a:t>#3:</a:t>
            </a:r>
            <a:r>
              <a:rPr lang="zh-CN" altLang="en-US" b="1" dirty="0"/>
              <a:t> </a:t>
            </a:r>
            <a:r>
              <a:rPr lang="en-US" dirty="0"/>
              <a:t>Knowledge-Augmented Methods for </a:t>
            </a:r>
            <a:r>
              <a:rPr lang="en-US" altLang="zh-CN" dirty="0"/>
              <a:t>NLP</a:t>
            </a:r>
            <a:r>
              <a:rPr lang="en-US" dirty="0"/>
              <a:t>. </a:t>
            </a:r>
            <a:r>
              <a:rPr lang="en-US" b="1" dirty="0"/>
              <a:t>WSDM</a:t>
            </a:r>
            <a:r>
              <a:rPr lang="en-US" dirty="0"/>
              <a:t> </a:t>
            </a:r>
            <a:r>
              <a:rPr lang="en-US" b="1" dirty="0"/>
              <a:t>2023</a:t>
            </a:r>
            <a:r>
              <a:rPr lang="en-US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Workshop</a:t>
            </a:r>
            <a:r>
              <a:rPr lang="zh-CN" altLang="en-US" b="1" dirty="0"/>
              <a:t> </a:t>
            </a:r>
            <a:r>
              <a:rPr lang="en-US" altLang="zh-CN" b="1" dirty="0"/>
              <a:t>1</a:t>
            </a:r>
            <a:r>
              <a:rPr lang="en-US" b="1" dirty="0"/>
              <a:t>: </a:t>
            </a:r>
            <a:r>
              <a:rPr lang="en-US" dirty="0"/>
              <a:t>The First workshop on Knowledge Augmented Methods for NLP (</a:t>
            </a:r>
            <a:r>
              <a:rPr lang="en-US" dirty="0" err="1"/>
              <a:t>KnowledgeNLP</a:t>
            </a:r>
            <a:r>
              <a:rPr lang="en-US" dirty="0"/>
              <a:t>-AAAI), 2023. </a:t>
            </a:r>
            <a:r>
              <a:rPr lang="en-US" dirty="0">
                <a:hlinkClick r:id="rId2"/>
              </a:rPr>
              <a:t>https://knowledge-nlp.github.io/aaai2023/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accent6"/>
                </a:solidFill>
              </a:rPr>
              <a:t>Today:</a:t>
            </a:r>
            <a:r>
              <a:rPr lang="zh-CN" altLang="en-US" b="1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chemeClr val="accent6"/>
                </a:solidFill>
              </a:rPr>
              <a:t>The </a:t>
            </a:r>
            <a:r>
              <a:rPr lang="en-US" altLang="zh-CN" dirty="0">
                <a:solidFill>
                  <a:schemeClr val="accent6"/>
                </a:solidFill>
              </a:rPr>
              <a:t>Second</a:t>
            </a:r>
            <a:r>
              <a:rPr lang="en-US" dirty="0">
                <a:solidFill>
                  <a:schemeClr val="accent6"/>
                </a:solidFill>
              </a:rPr>
              <a:t> workshop on Knowledge Augmented Methods for NLP (</a:t>
            </a:r>
            <a:r>
              <a:rPr lang="en-US" dirty="0" err="1">
                <a:solidFill>
                  <a:schemeClr val="accent6"/>
                </a:solidFill>
              </a:rPr>
              <a:t>KnowledgeNLP</a:t>
            </a:r>
            <a:r>
              <a:rPr lang="en-US" dirty="0">
                <a:solidFill>
                  <a:schemeClr val="accent6"/>
                </a:solidFill>
              </a:rPr>
              <a:t>-KDD), 2023. </a:t>
            </a:r>
            <a:r>
              <a:rPr lang="en-US" dirty="0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https://knowledge-nlp.github.io/kdd2023/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5DC8398-36AD-70D0-E356-E56C21B5E31B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F7BA43-752B-FFA9-E5CE-427B65DF4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2487" y="119879"/>
            <a:ext cx="1449784" cy="179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65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C4F7D6-430A-4198-794F-F6F0E2E74674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In-Person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Organization						Pre-Workshop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F779ED-84FF-02CA-682B-12FF72AD3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KnowledgeNLP</a:t>
            </a:r>
            <a:r>
              <a:rPr lang="zh-CN" altLang="en-US" dirty="0"/>
              <a:t> </a:t>
            </a:r>
            <a:r>
              <a:rPr lang="en-US" altLang="zh-CN" dirty="0"/>
              <a:t>Organizers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F7BA43-752B-FFA9-E5CE-427B65DF4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2487" y="119879"/>
            <a:ext cx="1449784" cy="179973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65A0465-EF7F-F04E-A2FF-31FB12604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5275" y="2286000"/>
            <a:ext cx="236418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F98C35-A390-9348-A9FE-2AA8C1D88EBB}"/>
              </a:ext>
            </a:extLst>
          </p:cNvPr>
          <p:cNvSpPr txBox="1"/>
          <p:nvPr/>
        </p:nvSpPr>
        <p:spPr>
          <a:xfrm>
            <a:off x="11400584" y="2286000"/>
            <a:ext cx="40505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Wenhao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Yu</a:t>
            </a:r>
          </a:p>
          <a:p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(University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Notre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Dame)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B69A89D-B696-3786-4CC5-22A06191A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4367" y="4938389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85C56C-0990-F7FA-E5AD-5240035C2FAE}"/>
              </a:ext>
            </a:extLst>
          </p:cNvPr>
          <p:cNvSpPr txBox="1"/>
          <p:nvPr/>
        </p:nvSpPr>
        <p:spPr>
          <a:xfrm>
            <a:off x="11400584" y="4938389"/>
            <a:ext cx="40505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Nanyun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Peng</a:t>
            </a:r>
          </a:p>
          <a:p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(UCLA)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A8D8D5D-D6EF-1B50-688C-F7D78FE87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79" y="22860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3051C9-0336-4CE8-D72F-A0C6A84CFBD3}"/>
              </a:ext>
            </a:extLst>
          </p:cNvPr>
          <p:cNvSpPr txBox="1"/>
          <p:nvPr/>
        </p:nvSpPr>
        <p:spPr>
          <a:xfrm>
            <a:off x="3415403" y="2286000"/>
            <a:ext cx="40505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Weijia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Shi</a:t>
            </a:r>
          </a:p>
          <a:p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(University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Washington)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49BA09-8F60-3294-25B7-6FBBCA91A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21" y="4938389"/>
            <a:ext cx="2279135" cy="2286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ACEE77-7920-5FBF-BB2D-72EE34C06B07}"/>
              </a:ext>
            </a:extLst>
          </p:cNvPr>
          <p:cNvSpPr txBox="1"/>
          <p:nvPr/>
        </p:nvSpPr>
        <p:spPr>
          <a:xfrm>
            <a:off x="3415402" y="4938388"/>
            <a:ext cx="40505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Lingbo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Tong</a:t>
            </a:r>
          </a:p>
          <a:p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(University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Notre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Dame)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29E36F20-6305-D879-B140-CB33BF97A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79" y="7590778"/>
            <a:ext cx="212725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EC4CC7A-E42D-4748-8E7C-6C149772C886}"/>
              </a:ext>
            </a:extLst>
          </p:cNvPr>
          <p:cNvSpPr txBox="1"/>
          <p:nvPr/>
        </p:nvSpPr>
        <p:spPr>
          <a:xfrm>
            <a:off x="3415402" y="7590776"/>
            <a:ext cx="40505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Meng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Jiang</a:t>
            </a:r>
          </a:p>
          <a:p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(University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Notre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Dame)</a:t>
            </a:r>
          </a:p>
        </p:txBody>
      </p:sp>
    </p:spTree>
    <p:extLst>
      <p:ext uri="{BB962C8B-B14F-4D97-AF65-F5344CB8AC3E}">
        <p14:creationId xmlns:p14="http://schemas.microsoft.com/office/powerpoint/2010/main" val="101148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C4F7D6-430A-4198-794F-F6F0E2E74674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7FC53FE-4716-0F6F-C01E-B9A03B066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/>
              <a:t>Full</a:t>
            </a:r>
            <a:r>
              <a:rPr lang="zh-CN" altLang="en-US" dirty="0"/>
              <a:t> </a:t>
            </a:r>
            <a:r>
              <a:rPr lang="en-US" altLang="zh-CN" dirty="0"/>
              <a:t>Day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/>
              <a:t>50+</a:t>
            </a:r>
            <a:r>
              <a:rPr lang="zh-CN" altLang="en-US" dirty="0"/>
              <a:t> </a:t>
            </a:r>
            <a:r>
              <a:rPr lang="en-US" altLang="zh-CN" dirty="0"/>
              <a:t>in-person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20+</a:t>
            </a:r>
            <a:r>
              <a:rPr lang="zh-CN" altLang="en-US" dirty="0"/>
              <a:t> </a:t>
            </a:r>
            <a:r>
              <a:rPr lang="en-US" altLang="zh-CN" dirty="0"/>
              <a:t>online</a:t>
            </a:r>
            <a:r>
              <a:rPr lang="zh-CN" altLang="en-US" dirty="0"/>
              <a:t> </a:t>
            </a:r>
            <a:r>
              <a:rPr lang="en-US" altLang="zh-CN" dirty="0"/>
              <a:t>participants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/>
              <a:t>Focus:</a:t>
            </a:r>
            <a:r>
              <a:rPr lang="zh-CN" altLang="en-US" dirty="0"/>
              <a:t> </a:t>
            </a:r>
            <a:r>
              <a:rPr lang="en-US" altLang="zh-CN" b="1" dirty="0"/>
              <a:t>Methodologies</a:t>
            </a:r>
            <a:r>
              <a:rPr lang="zh-CN" altLang="en-US" b="1" dirty="0"/>
              <a:t> </a:t>
            </a:r>
            <a:r>
              <a:rPr lang="en-US" altLang="zh-CN" b="1" dirty="0"/>
              <a:t>of</a:t>
            </a:r>
            <a:r>
              <a:rPr lang="zh-CN" altLang="en-US" b="1" dirty="0"/>
              <a:t> </a:t>
            </a:r>
            <a:r>
              <a:rPr lang="en-US" altLang="zh-CN" b="1" dirty="0"/>
              <a:t>knowledge</a:t>
            </a:r>
            <a:r>
              <a:rPr lang="zh-CN" altLang="en-US" b="1" dirty="0"/>
              <a:t> </a:t>
            </a:r>
            <a:r>
              <a:rPr lang="en-US" altLang="zh-CN" b="1" dirty="0"/>
              <a:t>augmentation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e.g.,</a:t>
            </a:r>
            <a:r>
              <a:rPr lang="zh-CN" altLang="en-US" dirty="0"/>
              <a:t> </a:t>
            </a:r>
            <a:r>
              <a:rPr lang="en-US" altLang="zh-CN" dirty="0"/>
              <a:t>Joint</a:t>
            </a:r>
            <a:r>
              <a:rPr lang="zh-CN" altLang="en-US" dirty="0"/>
              <a:t> </a:t>
            </a:r>
            <a:r>
              <a:rPr lang="en-US" altLang="zh-CN" dirty="0"/>
              <a:t>per-training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/>
              <a:t>Eight</a:t>
            </a:r>
            <a:r>
              <a:rPr lang="zh-CN" altLang="en-US" dirty="0"/>
              <a:t> </a:t>
            </a:r>
            <a:r>
              <a:rPr lang="en-US" altLang="zh-CN" dirty="0"/>
              <a:t>oral</a:t>
            </a:r>
            <a:r>
              <a:rPr lang="zh-CN" altLang="en-US" dirty="0"/>
              <a:t> </a:t>
            </a:r>
            <a:r>
              <a:rPr lang="en-US" altLang="zh-CN" dirty="0"/>
              <a:t>presentations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/>
              <a:t>Keynote</a:t>
            </a:r>
            <a:r>
              <a:rPr lang="zh-CN" altLang="en-US" dirty="0"/>
              <a:t> </a:t>
            </a:r>
            <a:r>
              <a:rPr lang="en-US" altLang="zh-CN" dirty="0"/>
              <a:t>speakers: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F779ED-84FF-02CA-682B-12FF72AD3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KnowledgeNLP-AAAI’23 Summary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F7BA43-752B-FFA9-E5CE-427B65DF4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2487" y="119879"/>
            <a:ext cx="1449784" cy="1799732"/>
          </a:xfrm>
          <a:prstGeom prst="rect">
            <a:avLst/>
          </a:prstGeom>
        </p:spPr>
      </p:pic>
      <p:pic>
        <p:nvPicPr>
          <p:cNvPr id="1026" name="Picture 2" descr="Amit Sheth - College of Engineering and Computing ...">
            <a:extLst>
              <a:ext uri="{FF2B5EF4-FFF2-40B4-BE49-F238E27FC236}">
                <a16:creationId xmlns:a16="http://schemas.microsoft.com/office/drawing/2014/main" id="{E2B93EE0-3C5A-802B-41FC-827C8CA72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89" y="5832707"/>
            <a:ext cx="220027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Jordan Boyd-Graber | UMD Department of Computer Science">
            <a:extLst>
              <a:ext uri="{FF2B5EF4-FFF2-40B4-BE49-F238E27FC236}">
                <a16:creationId xmlns:a16="http://schemas.microsoft.com/office/drawing/2014/main" id="{E1A08CEF-B3F9-8B0D-870C-E3AB09060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940" y="5832707"/>
            <a:ext cx="2703871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951BF0-49FC-8BA8-4820-AA5AF6022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2702" y="5832707"/>
            <a:ext cx="1797844" cy="2286000"/>
          </a:xfrm>
          <a:prstGeom prst="rect">
            <a:avLst/>
          </a:prstGeom>
        </p:spPr>
      </p:pic>
      <p:pic>
        <p:nvPicPr>
          <p:cNvPr id="1030" name="Picture 6" descr="About - Scott Wen-tau Yih">
            <a:extLst>
              <a:ext uri="{FF2B5EF4-FFF2-40B4-BE49-F238E27FC236}">
                <a16:creationId xmlns:a16="http://schemas.microsoft.com/office/drawing/2014/main" id="{4F40B395-DF3D-E5F8-D265-E2773AA05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1822" y="5832707"/>
            <a:ext cx="2594919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021657-D133-8A49-55EC-F06627B7F0CC}"/>
              </a:ext>
            </a:extLst>
          </p:cNvPr>
          <p:cNvSpPr txBox="1"/>
          <p:nvPr/>
        </p:nvSpPr>
        <p:spPr>
          <a:xfrm>
            <a:off x="262625" y="8126037"/>
            <a:ext cx="35458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Prof.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Amit</a:t>
            </a:r>
            <a:r>
              <a:rPr lang="zh-CN" altLang="en-US" sz="24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Sheth</a:t>
            </a:r>
            <a:endParaRPr lang="en-US" altLang="zh-CN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(Univ.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South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Carolina)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2C4C6F-4F54-3BD8-8151-A460A0E17252}"/>
              </a:ext>
            </a:extLst>
          </p:cNvPr>
          <p:cNvSpPr txBox="1"/>
          <p:nvPr/>
        </p:nvSpPr>
        <p:spPr>
          <a:xfrm>
            <a:off x="4007773" y="8126036"/>
            <a:ext cx="38022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Prof.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Jordan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Boyd-Graber</a:t>
            </a:r>
          </a:p>
          <a:p>
            <a:pPr algn="ctr"/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(Univ.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Maryland)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56211F-194E-71A5-6927-CCFCD3668850}"/>
              </a:ext>
            </a:extLst>
          </p:cNvPr>
          <p:cNvSpPr txBox="1"/>
          <p:nvPr/>
        </p:nvSpPr>
        <p:spPr>
          <a:xfrm>
            <a:off x="7809977" y="8126035"/>
            <a:ext cx="38022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Prof.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Chandan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Reddy</a:t>
            </a:r>
          </a:p>
          <a:p>
            <a:pPr algn="ctr"/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(Virginia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Tech)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85FAD9-6984-FCBC-E029-A62AF8731DB2}"/>
              </a:ext>
            </a:extLst>
          </p:cNvPr>
          <p:cNvSpPr txBox="1"/>
          <p:nvPr/>
        </p:nvSpPr>
        <p:spPr>
          <a:xfrm>
            <a:off x="11488179" y="8126034"/>
            <a:ext cx="38022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Dr.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Scott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Wen-tau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Yih</a:t>
            </a:r>
            <a:endParaRPr lang="en-US" altLang="zh-CN" sz="2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(Meta)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i="1" dirty="0">
                <a:solidFill>
                  <a:schemeClr val="accent6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online</a:t>
            </a:r>
          </a:p>
        </p:txBody>
      </p:sp>
    </p:spTree>
    <p:extLst>
      <p:ext uri="{BB962C8B-B14F-4D97-AF65-F5344CB8AC3E}">
        <p14:creationId xmlns:p14="http://schemas.microsoft.com/office/powerpoint/2010/main" val="247330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C4F7D6-430A-4198-794F-F6F0E2E74674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7FC53FE-4716-0F6F-C01E-B9A03B066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/>
              <a:t>Half</a:t>
            </a:r>
            <a:r>
              <a:rPr lang="zh-CN" altLang="en-US" dirty="0"/>
              <a:t> </a:t>
            </a:r>
            <a:r>
              <a:rPr lang="en-US" altLang="zh-CN" dirty="0"/>
              <a:t>Day</a:t>
            </a:r>
            <a:r>
              <a:rPr lang="zh-CN" altLang="en-US" dirty="0"/>
              <a:t> </a:t>
            </a:r>
            <a:r>
              <a:rPr lang="en-US" altLang="zh-CN" dirty="0"/>
              <a:t>(1pm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5pm)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/>
              <a:t>Focus:</a:t>
            </a:r>
            <a:r>
              <a:rPr lang="zh-CN" altLang="en-US" dirty="0"/>
              <a:t> </a:t>
            </a:r>
            <a:r>
              <a:rPr lang="en-US" altLang="zh-CN" b="1" dirty="0" err="1"/>
              <a:t>KnowledgeNLP</a:t>
            </a:r>
            <a:r>
              <a:rPr lang="zh-CN" altLang="en-US" b="1" dirty="0"/>
              <a:t> </a:t>
            </a:r>
            <a:r>
              <a:rPr lang="en-US" altLang="zh-CN" b="1" dirty="0"/>
              <a:t>in</a:t>
            </a:r>
            <a:r>
              <a:rPr lang="zh-CN" altLang="en-US" b="1" dirty="0"/>
              <a:t> </a:t>
            </a:r>
            <a:r>
              <a:rPr lang="en-US" altLang="zh-CN" b="1" dirty="0"/>
              <a:t>Big</a:t>
            </a:r>
            <a:r>
              <a:rPr lang="zh-CN" altLang="en-US" b="1" dirty="0"/>
              <a:t> </a:t>
            </a:r>
            <a:r>
              <a:rPr lang="en-US" altLang="zh-CN" b="1" dirty="0"/>
              <a:t>Data</a:t>
            </a:r>
            <a:r>
              <a:rPr lang="zh-CN" altLang="en-US" b="1" dirty="0"/>
              <a:t> </a:t>
            </a:r>
            <a:r>
              <a:rPr lang="en-US" altLang="zh-CN" b="1" dirty="0"/>
              <a:t>Applications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e.g.,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diversity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b="1" dirty="0"/>
              <a:t>Four</a:t>
            </a:r>
            <a:r>
              <a:rPr lang="zh-CN" altLang="en-US" dirty="0"/>
              <a:t> </a:t>
            </a:r>
            <a:r>
              <a:rPr lang="en-US" altLang="zh-CN" dirty="0"/>
              <a:t>oral</a:t>
            </a:r>
            <a:r>
              <a:rPr lang="zh-CN" altLang="en-US" dirty="0"/>
              <a:t> </a:t>
            </a:r>
            <a:r>
              <a:rPr lang="en-US" altLang="zh-CN" dirty="0"/>
              <a:t>presentations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b="1" dirty="0"/>
              <a:t>Eight</a:t>
            </a:r>
            <a:r>
              <a:rPr lang="zh-CN" altLang="en-US" dirty="0"/>
              <a:t> </a:t>
            </a:r>
            <a:r>
              <a:rPr lang="en-US" altLang="zh-CN" dirty="0"/>
              <a:t>poster</a:t>
            </a:r>
            <a:r>
              <a:rPr lang="zh-CN" altLang="en-US" dirty="0"/>
              <a:t> </a:t>
            </a:r>
            <a:r>
              <a:rPr lang="en-US" altLang="zh-CN" dirty="0"/>
              <a:t>presentations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/>
              <a:t>Keynote</a:t>
            </a:r>
            <a:r>
              <a:rPr lang="zh-CN" altLang="en-US" dirty="0"/>
              <a:t> </a:t>
            </a:r>
            <a:r>
              <a:rPr lang="en-US" altLang="zh-CN" dirty="0"/>
              <a:t>speakers: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F779ED-84FF-02CA-682B-12FF72AD3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Today!</a:t>
            </a:r>
            <a:r>
              <a:rPr lang="zh-CN" altLang="en-US" dirty="0"/>
              <a:t> </a:t>
            </a:r>
            <a:r>
              <a:rPr lang="en-US" altLang="zh-CN" dirty="0"/>
              <a:t>KnowledgeNLP-KDD’23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F7BA43-752B-FFA9-E5CE-427B65DF4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2487" y="119879"/>
            <a:ext cx="1449784" cy="17997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021657-D133-8A49-55EC-F06627B7F0CC}"/>
              </a:ext>
            </a:extLst>
          </p:cNvPr>
          <p:cNvSpPr txBox="1"/>
          <p:nvPr/>
        </p:nvSpPr>
        <p:spPr>
          <a:xfrm>
            <a:off x="1970656" y="8150666"/>
            <a:ext cx="35458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Prof.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Jiawei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Han</a:t>
            </a:r>
          </a:p>
          <a:p>
            <a:pPr algn="ctr"/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(UIUC)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2C4C6F-4F54-3BD8-8151-A460A0E17252}"/>
              </a:ext>
            </a:extLst>
          </p:cNvPr>
          <p:cNvSpPr txBox="1"/>
          <p:nvPr/>
        </p:nvSpPr>
        <p:spPr>
          <a:xfrm>
            <a:off x="5715804" y="8150665"/>
            <a:ext cx="38022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Dr.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Xin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(Luna)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Dong</a:t>
            </a:r>
          </a:p>
          <a:p>
            <a:pPr algn="ctr"/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(Meta)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56211F-194E-71A5-6927-CCFCD3668850}"/>
              </a:ext>
            </a:extLst>
          </p:cNvPr>
          <p:cNvSpPr txBox="1"/>
          <p:nvPr/>
        </p:nvSpPr>
        <p:spPr>
          <a:xfrm>
            <a:off x="9518008" y="8150664"/>
            <a:ext cx="38022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Dr.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Francesco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Barbieri</a:t>
            </a:r>
          </a:p>
          <a:p>
            <a:pPr algn="ctr"/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(Snap)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7B6598A-4A0B-E5DA-DEEF-0F0CDC1C3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543" y="5857336"/>
            <a:ext cx="2022028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297B5D2-9F77-6047-9431-32CB36C07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074" y="5857336"/>
            <a:ext cx="2059663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9410E0F-7F9D-DD5F-A848-5D9A2D19B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8888" y="5857336"/>
            <a:ext cx="2280444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76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F779ED-84FF-02CA-682B-12FF72AD3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Keynote</a:t>
            </a:r>
            <a:r>
              <a:rPr lang="zh-CN" altLang="en-US" dirty="0"/>
              <a:t> </a:t>
            </a:r>
            <a:r>
              <a:rPr lang="en-US" altLang="zh-CN" dirty="0"/>
              <a:t>Speeches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F7BA43-752B-FFA9-E5CE-427B65DF4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2487" y="119879"/>
            <a:ext cx="1449784" cy="17997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021657-D133-8A49-55EC-F06627B7F0CC}"/>
              </a:ext>
            </a:extLst>
          </p:cNvPr>
          <p:cNvSpPr txBox="1"/>
          <p:nvPr/>
        </p:nvSpPr>
        <p:spPr>
          <a:xfrm>
            <a:off x="56392" y="4579330"/>
            <a:ext cx="35458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Prof.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Jiawei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Han</a:t>
            </a:r>
          </a:p>
          <a:p>
            <a:pPr algn="ctr"/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(UIUC)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2C4C6F-4F54-3BD8-8151-A460A0E17252}"/>
              </a:ext>
            </a:extLst>
          </p:cNvPr>
          <p:cNvSpPr txBox="1"/>
          <p:nvPr/>
        </p:nvSpPr>
        <p:spPr>
          <a:xfrm>
            <a:off x="1173785" y="8150665"/>
            <a:ext cx="38022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Dr.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Xin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(Luna)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Dong</a:t>
            </a:r>
          </a:p>
          <a:p>
            <a:pPr algn="ctr"/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(Meta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Reality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Lab)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56211F-194E-71A5-6927-CCFCD3668850}"/>
              </a:ext>
            </a:extLst>
          </p:cNvPr>
          <p:cNvSpPr txBox="1"/>
          <p:nvPr/>
        </p:nvSpPr>
        <p:spPr>
          <a:xfrm>
            <a:off x="12397985" y="4951275"/>
            <a:ext cx="38022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Dr.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Francesco</a:t>
            </a:r>
            <a:r>
              <a:rPr lang="zh-CN" alt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Barbieri</a:t>
            </a:r>
          </a:p>
          <a:p>
            <a:pPr algn="ctr"/>
            <a:r>
              <a:rPr lang="en-US" altLang="zh-CN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(Snap)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7B6598A-4A0B-E5DA-DEEF-0F0CDC1C3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79" y="2286000"/>
            <a:ext cx="2022028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297B5D2-9F77-6047-9431-32CB36C07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055" y="5857336"/>
            <a:ext cx="2059663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9410E0F-7F9D-DD5F-A848-5D9A2D19B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8865" y="2657947"/>
            <a:ext cx="2280444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7DF3ACD5-B768-6092-7F77-40183DB8CFC3}"/>
              </a:ext>
            </a:extLst>
          </p:cNvPr>
          <p:cNvSpPr/>
          <p:nvPr/>
        </p:nvSpPr>
        <p:spPr>
          <a:xfrm>
            <a:off x="3322223" y="1633927"/>
            <a:ext cx="7365764" cy="1426685"/>
          </a:xfrm>
          <a:prstGeom prst="wedgeRoundRectCallout">
            <a:avLst>
              <a:gd name="adj1" fmla="val -54756"/>
              <a:gd name="adj2" fmla="val 20178"/>
              <a:gd name="adj3" fmla="val 16667"/>
            </a:avLst>
          </a:prstGeom>
          <a:noFill/>
          <a:ln w="28575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Towards Automatic Construction Theme-Specific </a:t>
            </a:r>
            <a:r>
              <a:rPr lang="en-US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Knowledge-Bases</a:t>
            </a:r>
            <a:r>
              <a: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 Assisted with </a:t>
            </a:r>
            <a:r>
              <a:rPr lang="en-US" altLang="zh-CN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LLMs</a:t>
            </a:r>
            <a:endParaRPr lang="en-US" sz="2500" dirty="0">
              <a:solidFill>
                <a:schemeClr val="bg2">
                  <a:lumMod val="10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D6C05842-F639-47C7-4EEB-31EDE2337341}"/>
              </a:ext>
            </a:extLst>
          </p:cNvPr>
          <p:cNvSpPr/>
          <p:nvPr/>
        </p:nvSpPr>
        <p:spPr>
          <a:xfrm>
            <a:off x="4305013" y="3983642"/>
            <a:ext cx="7365764" cy="1426685"/>
          </a:xfrm>
          <a:prstGeom prst="wedgeRoundRectCallout">
            <a:avLst>
              <a:gd name="adj1" fmla="val -51316"/>
              <a:gd name="adj2" fmla="val 84271"/>
              <a:gd name="adj3" fmla="val 16667"/>
            </a:avLst>
          </a:prstGeom>
          <a:noFill/>
          <a:ln w="28575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How Knowledgeable are LLMs?</a:t>
            </a:r>
          </a:p>
          <a:p>
            <a:r>
              <a:rPr lang="en-US" sz="2500" i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Will </a:t>
            </a:r>
            <a:r>
              <a:rPr lang="en-US" altLang="zh-CN" sz="2500" b="1" i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2500" b="1" i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sz="2500" b="1" i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G</a:t>
            </a:r>
            <a:r>
              <a:rPr lang="en-US" altLang="zh-CN" sz="2500" b="1" i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raphs</a:t>
            </a:r>
            <a:r>
              <a:rPr lang="en-US" sz="2500" b="1" i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sz="2500" i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be replaced with LLMs?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590B210E-B2A8-0791-DFFA-099DC1AD1A75}"/>
              </a:ext>
            </a:extLst>
          </p:cNvPr>
          <p:cNvSpPr/>
          <p:nvPr/>
        </p:nvSpPr>
        <p:spPr>
          <a:xfrm>
            <a:off x="6344682" y="6333357"/>
            <a:ext cx="7365763" cy="1426685"/>
          </a:xfrm>
          <a:prstGeom prst="wedgeRoundRectCallout">
            <a:avLst>
              <a:gd name="adj1" fmla="val 40468"/>
              <a:gd name="adj2" fmla="val -105905"/>
              <a:gd name="adj3" fmla="val 16667"/>
            </a:avLst>
          </a:prstGeom>
          <a:noFill/>
          <a:ln w="28575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The Importance of "In the Moment" Knowledge: Contextualizing NLP Models with </a:t>
            </a:r>
            <a:r>
              <a:rPr lang="en-US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Time, Location and Weather</a:t>
            </a:r>
            <a:r>
              <a: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 Information</a:t>
            </a:r>
            <a:endParaRPr lang="en-US" sz="2500" i="1" dirty="0">
              <a:solidFill>
                <a:schemeClr val="bg2">
                  <a:lumMod val="10000"/>
                </a:schemeClr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8277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3936A1-6763-53AA-F8CA-92243525416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Aca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demia,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Industry,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…;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USA,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China,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Indian,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Korea,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…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7FC53FE-4716-0F6F-C01E-B9A03B066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/>
              <a:t>Carnegie</a:t>
            </a:r>
            <a:r>
              <a:rPr lang="zh-CN" altLang="en-US" dirty="0"/>
              <a:t> </a:t>
            </a:r>
            <a:r>
              <a:rPr lang="en-US" altLang="zh-CN" dirty="0"/>
              <a:t>Mellon</a:t>
            </a:r>
            <a:r>
              <a:rPr lang="zh-CN" altLang="en-US" dirty="0"/>
              <a:t> </a:t>
            </a:r>
            <a:r>
              <a:rPr lang="en-US" altLang="zh-CN" dirty="0"/>
              <a:t>University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/>
              <a:t>Emory</a:t>
            </a:r>
            <a:r>
              <a:rPr lang="zh-CN" altLang="en-US" dirty="0"/>
              <a:t> </a:t>
            </a:r>
            <a:r>
              <a:rPr lang="en-US" altLang="zh-CN" dirty="0"/>
              <a:t>University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/>
              <a:t>Korea</a:t>
            </a:r>
            <a:r>
              <a:rPr lang="zh-CN" altLang="en-US" dirty="0"/>
              <a:t> </a:t>
            </a:r>
            <a:r>
              <a:rPr lang="en-US" altLang="zh-CN" dirty="0"/>
              <a:t>University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/>
              <a:t>Indian Institute of Technology Madras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York</a:t>
            </a:r>
            <a:r>
              <a:rPr lang="zh-CN" altLang="en-US" dirty="0"/>
              <a:t> </a:t>
            </a:r>
            <a:r>
              <a:rPr lang="en-US" altLang="zh-CN" dirty="0"/>
              <a:t>University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/>
              <a:t>Sejong</a:t>
            </a:r>
            <a:r>
              <a:rPr lang="zh-CN" altLang="en-US" dirty="0"/>
              <a:t> </a:t>
            </a:r>
            <a:r>
              <a:rPr lang="en-US" altLang="zh-CN" dirty="0"/>
              <a:t>University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/>
              <a:t>Shanghai</a:t>
            </a:r>
            <a:r>
              <a:rPr lang="zh-CN" altLang="en-US" dirty="0"/>
              <a:t> </a:t>
            </a:r>
            <a:r>
              <a:rPr lang="en-US" altLang="zh-CN" dirty="0" err="1"/>
              <a:t>Jiaotong</a:t>
            </a:r>
            <a:r>
              <a:rPr lang="zh-CN" altLang="en-US" dirty="0"/>
              <a:t> </a:t>
            </a:r>
            <a:r>
              <a:rPr lang="en-US" altLang="zh-CN" dirty="0"/>
              <a:t>University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/>
              <a:t>Stanford</a:t>
            </a:r>
            <a:r>
              <a:rPr lang="zh-CN" altLang="en-US" dirty="0"/>
              <a:t> </a:t>
            </a:r>
            <a:r>
              <a:rPr lang="en-US" altLang="zh-CN" dirty="0"/>
              <a:t>University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/>
              <a:t>University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California,</a:t>
            </a:r>
            <a:r>
              <a:rPr lang="zh-CN" altLang="en-US" dirty="0"/>
              <a:t> </a:t>
            </a:r>
            <a:r>
              <a:rPr lang="en-US" altLang="zh-CN" dirty="0"/>
              <a:t>San</a:t>
            </a:r>
            <a:r>
              <a:rPr lang="zh-CN" altLang="en-US" dirty="0"/>
              <a:t> </a:t>
            </a:r>
            <a:r>
              <a:rPr lang="en-US" altLang="zh-CN" dirty="0"/>
              <a:t>Diego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/>
              <a:t>University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Michigan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/>
              <a:t>University of South Carolina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/>
              <a:t>Amazon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/>
              <a:t>Electronics and Telecommunications Research Institute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/>
              <a:t>TCS</a:t>
            </a:r>
            <a:r>
              <a:rPr lang="zh-CN" altLang="en-US" dirty="0"/>
              <a:t> </a:t>
            </a:r>
            <a:r>
              <a:rPr lang="en-US" altLang="zh-CN" dirty="0"/>
              <a:t>Research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/>
              <a:t>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F779ED-84FF-02CA-682B-12FF72AD3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Submissions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01C97A-2E85-9A27-8A98-A73FB53D5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2487" y="119879"/>
            <a:ext cx="1449784" cy="179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58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C4F7D6-430A-4198-794F-F6F0E2E74674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Oral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Presentations						Poster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Presentations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B63F58-23AE-6161-B61C-EBE952EF5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023" y="2432843"/>
            <a:ext cx="6944351" cy="550451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TouchUp</a:t>
            </a:r>
            <a:r>
              <a:rPr lang="en-US" dirty="0"/>
              <a:t>-G: Improving Feature Representation through </a:t>
            </a:r>
            <a:r>
              <a:rPr lang="en-US" b="1" dirty="0"/>
              <a:t>Graph</a:t>
            </a:r>
            <a:r>
              <a:rPr lang="en-US" dirty="0"/>
              <a:t>-Centric Finetuning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Automatic </a:t>
            </a:r>
            <a:r>
              <a:rPr lang="en-US" b="1" dirty="0"/>
              <a:t>Question-Answer</a:t>
            </a:r>
            <a:r>
              <a:rPr lang="en-US" dirty="0"/>
              <a:t> Generation for Long-Tail Knowledge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PV2TEA: Patching Visual Modality to Textual-Established </a:t>
            </a:r>
            <a:r>
              <a:rPr lang="en-US" b="1" dirty="0"/>
              <a:t>Product</a:t>
            </a:r>
            <a:r>
              <a:rPr lang="en-US" dirty="0"/>
              <a:t> Attribute Extraction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Decker: Double Check with Heterogeneous Knowledge for </a:t>
            </a:r>
            <a:r>
              <a:rPr lang="en-US" b="1" dirty="0"/>
              <a:t>Commonsense</a:t>
            </a:r>
            <a:r>
              <a:rPr lang="en-US" dirty="0"/>
              <a:t> Fact Verification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F779ED-84FF-02CA-682B-12FF72AD3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Accepted</a:t>
            </a:r>
            <a:r>
              <a:rPr lang="zh-CN" altLang="en-US" dirty="0"/>
              <a:t> </a:t>
            </a:r>
            <a:r>
              <a:rPr lang="en-US" altLang="zh-CN" dirty="0"/>
              <a:t>Papers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F7BA43-752B-FFA9-E5CE-427B65DF4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2487" y="119879"/>
            <a:ext cx="1449784" cy="1799732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4792CF70-0159-6F17-8E97-77A0A0E54C34}"/>
              </a:ext>
            </a:extLst>
          </p:cNvPr>
          <p:cNvSpPr txBox="1">
            <a:spLocks/>
          </p:cNvSpPr>
          <p:nvPr/>
        </p:nvSpPr>
        <p:spPr bwMode="auto">
          <a:xfrm>
            <a:off x="8128794" y="2433912"/>
            <a:ext cx="6944351" cy="5504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>
            <a:lvl1pPr marL="0" indent="0" algn="l" defTabSz="724952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charset="0"/>
              <a:buNone/>
              <a:defRPr sz="3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marL="300038" indent="-300038" algn="l" defTabSz="724952" rtl="0" fontAlgn="base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/>
              <a:buChar char="•"/>
              <a:defRPr sz="25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2pPr>
            <a:lvl3pPr marL="744538" indent="-355600" algn="l" defTabSz="744538" rtl="0" fontAlgn="base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Wingdings" charset="2"/>
              <a:buChar char="–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3pPr>
            <a:lvl4pPr marL="1138238" indent="-360363" algn="l" defTabSz="724952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/>
              <a:buChar char="•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4pPr>
            <a:lvl5pPr marL="1141413" indent="-342900" algn="l" defTabSz="724952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/>
              <a:buChar char="•"/>
              <a:tabLst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5pPr>
            <a:lvl6pPr marL="3991189" indent="-362835" algn="l" defTabSz="725671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16859" indent="-362835" algn="l" defTabSz="725671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42531" indent="-362835" algn="l" defTabSz="725671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68202" indent="-362835" algn="l" defTabSz="725671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Tackling the Class Imbalance Challenge for </a:t>
            </a:r>
            <a:r>
              <a:rPr lang="en-US" b="1" dirty="0"/>
              <a:t>Software</a:t>
            </a:r>
            <a:r>
              <a:rPr lang="en-US" dirty="0"/>
              <a:t> Defect Type Classification using Knowledge Augmented Method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DSTEA: Improving </a:t>
            </a:r>
            <a:r>
              <a:rPr lang="en-US" b="1" dirty="0"/>
              <a:t>Dialogue</a:t>
            </a:r>
            <a:r>
              <a:rPr lang="en-US" dirty="0"/>
              <a:t> State Tracking via Entity Adaptive Pre-training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Dense Retrieval of Knowledge Graphs for </a:t>
            </a:r>
            <a:r>
              <a:rPr lang="en-US" b="1" dirty="0"/>
              <a:t>Question Answering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Knowledge-Infused </a:t>
            </a:r>
            <a:r>
              <a:rPr lang="en-US" b="1" dirty="0"/>
              <a:t>Self Attention </a:t>
            </a:r>
            <a:r>
              <a:rPr lang="en-US" dirty="0"/>
              <a:t>Transformers</a:t>
            </a:r>
          </a:p>
        </p:txBody>
      </p:sp>
    </p:spTree>
    <p:extLst>
      <p:ext uri="{BB962C8B-B14F-4D97-AF65-F5344CB8AC3E}">
        <p14:creationId xmlns:p14="http://schemas.microsoft.com/office/powerpoint/2010/main" val="345331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16x9_Template_Shell_Basics">
  <a:themeElements>
    <a:clrScheme name="Pinterest_Theme_Colors_2015 1">
      <a:dk1>
        <a:srgbClr val="4C4C4C"/>
      </a:dk1>
      <a:lt1>
        <a:sysClr val="window" lastClr="FFFFFF"/>
      </a:lt1>
      <a:dk2>
        <a:srgbClr val="98938A"/>
      </a:dk2>
      <a:lt2>
        <a:srgbClr val="D6D4CF"/>
      </a:lt2>
      <a:accent1>
        <a:srgbClr val="BD081C"/>
      </a:accent1>
      <a:accent2>
        <a:srgbClr val="E27A3F"/>
      </a:accent2>
      <a:accent3>
        <a:srgbClr val="F2BE5C"/>
      </a:accent3>
      <a:accent4>
        <a:srgbClr val="9DC63E"/>
      </a:accent4>
      <a:accent5>
        <a:srgbClr val="4AAEB8"/>
      </a:accent5>
      <a:accent6>
        <a:srgbClr val="5D6FA5"/>
      </a:accent6>
      <a:hlink>
        <a:srgbClr val="3B3B3B"/>
      </a:hlink>
      <a:folHlink>
        <a:srgbClr val="86817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8938A"/>
        </a:solidFill>
        <a:ln>
          <a:noFill/>
        </a:ln>
        <a:effectLst/>
      </a:spPr>
      <a:bodyPr rtlCol="0" anchor="ctr"/>
      <a:lstStyle>
        <a:defPPr algn="ctr">
          <a:defRPr sz="2500" dirty="0" smtClean="0">
            <a:latin typeface="Helvetica Neue"/>
            <a:cs typeface="Helvetica Neue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500" dirty="0" err="1" smtClean="0">
            <a:latin typeface="Helvetica Neue"/>
            <a:cs typeface="Helvetica Neue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16610</TotalTime>
  <Words>754</Words>
  <Application>Microsoft Macintosh PowerPoint</Application>
  <PresentationFormat>Custom</PresentationFormat>
  <Paragraphs>125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Georgia</vt:lpstr>
      <vt:lpstr>Gill Sans</vt:lpstr>
      <vt:lpstr>Helvetica Neue</vt:lpstr>
      <vt:lpstr>Helvetica Neue Light</vt:lpstr>
      <vt:lpstr>Palatino</vt:lpstr>
      <vt:lpstr>Wingdings</vt:lpstr>
      <vt:lpstr>16x9_Template_Shell_Basics</vt:lpstr>
      <vt:lpstr>PowerPoint Presentation</vt:lpstr>
      <vt:lpstr>Why Knowledge for NLP?</vt:lpstr>
      <vt:lpstr>The History of the Workshop</vt:lpstr>
      <vt:lpstr>KnowledgeNLP Organizers</vt:lpstr>
      <vt:lpstr>KnowledgeNLP-AAAI’23 Summary</vt:lpstr>
      <vt:lpstr>Today! KnowledgeNLP-KDD’23</vt:lpstr>
      <vt:lpstr>Keynote Speeches</vt:lpstr>
      <vt:lpstr>Submissions</vt:lpstr>
      <vt:lpstr>Accepted Papers</vt:lpstr>
      <vt:lpstr>Schedule</vt:lpstr>
    </vt:vector>
  </TitlesOfParts>
  <Company>Aaron Rabideau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Rabideau</dc:creator>
  <cp:lastModifiedBy>Meng Jiang</cp:lastModifiedBy>
  <cp:revision>1749</cp:revision>
  <cp:lastPrinted>2016-04-21T19:59:33Z</cp:lastPrinted>
  <dcterms:created xsi:type="dcterms:W3CDTF">2013-10-17T20:28:19Z</dcterms:created>
  <dcterms:modified xsi:type="dcterms:W3CDTF">2023-08-04T12:29:53Z</dcterms:modified>
</cp:coreProperties>
</file>